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60" r:id="rId2"/>
    <p:sldId id="306" r:id="rId3"/>
    <p:sldId id="257" r:id="rId4"/>
    <p:sldId id="259" r:id="rId5"/>
    <p:sldId id="361" r:id="rId6"/>
    <p:sldId id="260" r:id="rId7"/>
    <p:sldId id="362" r:id="rId8"/>
    <p:sldId id="363" r:id="rId9"/>
    <p:sldId id="364" r:id="rId10"/>
    <p:sldId id="365" r:id="rId11"/>
    <p:sldId id="31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521F"/>
    <a:srgbClr val="FBCD0B"/>
    <a:srgbClr val="001689"/>
    <a:srgbClr val="B1421B"/>
    <a:srgbClr val="FBD438"/>
    <a:srgbClr val="489D6C"/>
    <a:srgbClr val="3D855B"/>
    <a:srgbClr val="C29C08"/>
    <a:srgbClr val="135B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6"/>
    <p:restoredTop sz="94626"/>
  </p:normalViewPr>
  <p:slideViewPr>
    <p:cSldViewPr snapToGrid="0" snapToObjects="1" showGuides="1">
      <p:cViewPr varScale="1">
        <p:scale>
          <a:sx n="122" d="100"/>
          <a:sy n="122" d="100"/>
        </p:scale>
        <p:origin x="22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9" d="100"/>
          <a:sy n="119" d="100"/>
        </p:scale>
        <p:origin x="44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C8754-43BB-794F-AD60-C6986A73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30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4B11F-DEB5-FD42-A446-CCBF89D9B67B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A6B6-07BB-AC45-8702-9912B3FA3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2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7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07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6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05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9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xmlns="" id="{9DD1D06F-1DC4-B642-A8E1-45E3347B44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225359"/>
            <a:ext cx="9144000" cy="388385"/>
          </a:xfrm>
        </p:spPr>
        <p:txBody>
          <a:bodyPr anchor="ctr">
            <a:normAutofit/>
          </a:bodyPr>
          <a:lstStyle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81680" y="4865340"/>
            <a:ext cx="6628640" cy="149363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991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5999" y="2220604"/>
            <a:ext cx="4618383" cy="383232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5998" y="1386295"/>
            <a:ext cx="4618383" cy="352475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5999" y="2220603"/>
            <a:ext cx="4618383" cy="3713057"/>
          </a:xfrm>
        </p:spPr>
        <p:txBody>
          <a:bodyPr numCol="2" spcCol="288000"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3159194" cy="1208395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3159194" cy="1208395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43070" y="827738"/>
            <a:ext cx="3159194" cy="1208395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236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38052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2290473" cy="189881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697018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2290473" cy="189881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21299E-342D-954A-996E-5F33D96426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168" y="6221411"/>
            <a:ext cx="1143000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2290473" cy="189881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165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A89027-B630-1A47-A354-C8250EDDAF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168" y="6221411"/>
            <a:ext cx="1143000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4919"/>
            <a:ext cx="9144000" cy="388385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81680" y="1182480"/>
            <a:ext cx="6628640" cy="14936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0608FC-8621-934B-A6B2-E8A2BEE1E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168" y="6221411"/>
            <a:ext cx="11430000" cy="2222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AC86ADC-CF50-4A46-9527-07E99184D8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7296" y="6183173"/>
            <a:ext cx="2413407" cy="14936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Alamo Area Council of Governments</a:t>
            </a:r>
          </a:p>
        </p:txBody>
      </p:sp>
    </p:spTree>
    <p:extLst>
      <p:ext uri="{BB962C8B-B14F-4D97-AF65-F5344CB8AC3E}">
        <p14:creationId xmlns:p14="http://schemas.microsoft.com/office/powerpoint/2010/main" val="96367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220604"/>
            <a:ext cx="4171122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0" y="3885924"/>
            <a:ext cx="4171122" cy="2216702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5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4919"/>
            <a:ext cx="9144000" cy="388385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81680" y="1182480"/>
            <a:ext cx="6628640" cy="149363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570382"/>
            <a:ext cx="12192000" cy="528761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4919"/>
            <a:ext cx="9144000" cy="388385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81680" y="1182480"/>
            <a:ext cx="6628640" cy="14936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524000" y="2059709"/>
            <a:ext cx="2687782" cy="33066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752109" y="2059709"/>
            <a:ext cx="2687782" cy="33066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980218" y="2059709"/>
            <a:ext cx="2687782" cy="33066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980D88-958E-814B-BAE1-B784141EC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168" y="6221411"/>
            <a:ext cx="11430000" cy="22225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54DF3D82-0CEB-F948-882D-E3E136CDD6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296" y="6183173"/>
            <a:ext cx="2413407" cy="14936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Alamo Area Council of Governments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499" y="1638714"/>
            <a:ext cx="5531427" cy="81557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16500" y="2454287"/>
            <a:ext cx="5531426" cy="3013640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24582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001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220604"/>
            <a:ext cx="4171122" cy="132556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0" y="3059547"/>
            <a:ext cx="4171122" cy="282271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F5A79E-665D-0A44-A257-A9B868BD8CFB}"/>
              </a:ext>
            </a:extLst>
          </p:cNvPr>
          <p:cNvSpPr/>
          <p:nvPr userDrawn="1"/>
        </p:nvSpPr>
        <p:spPr>
          <a:xfrm>
            <a:off x="4253948" y="0"/>
            <a:ext cx="7938052" cy="685800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220604"/>
            <a:ext cx="4171122" cy="132556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4171122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0" y="2220604"/>
            <a:ext cx="3057625" cy="384331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1375778"/>
            <a:ext cx="10587037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2836278"/>
            <a:ext cx="10587037" cy="33238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25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49" r:id="rId2"/>
    <p:sldLayoutId id="2147483650" r:id="rId3"/>
    <p:sldLayoutId id="2147483658" r:id="rId4"/>
    <p:sldLayoutId id="2147483668" r:id="rId5"/>
    <p:sldLayoutId id="2147483660" r:id="rId6"/>
    <p:sldLayoutId id="2147483661" r:id="rId7"/>
    <p:sldLayoutId id="2147483664" r:id="rId8"/>
    <p:sldLayoutId id="2147483651" r:id="rId9"/>
    <p:sldLayoutId id="2147483652" r:id="rId10"/>
    <p:sldLayoutId id="2147483653" r:id="rId11"/>
    <p:sldLayoutId id="2147483657" r:id="rId12"/>
    <p:sldLayoutId id="2147483655" r:id="rId13"/>
    <p:sldLayoutId id="2147483656" r:id="rId14"/>
    <p:sldLayoutId id="2147483659" r:id="rId15"/>
    <p:sldLayoutId id="2147483662" r:id="rId16"/>
    <p:sldLayoutId id="2147483670" r:id="rId17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kern="1200">
          <a:solidFill>
            <a:srgbClr val="0016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3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mailto:sduff@aacog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duff@aacog.com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city, harbor&#10;&#10;Description automatically generated">
            <a:extLst>
              <a:ext uri="{FF2B5EF4-FFF2-40B4-BE49-F238E27FC236}">
                <a16:creationId xmlns:a16="http://schemas.microsoft.com/office/drawing/2014/main" xmlns="" id="{507BF391-0ABC-CD48-B781-FAAA546E99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6417" b="9267"/>
          <a:stretch/>
        </p:blipFill>
        <p:spPr>
          <a:xfrm>
            <a:off x="0" y="0"/>
            <a:ext cx="12192000" cy="6858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24CC27-BAE7-5747-A5FF-F3227F66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12204915" cy="3429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CA745E5-C2EE-2E41-9520-006503857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263" y="4389120"/>
            <a:ext cx="11390811" cy="13906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Texas Community Development Block Grant (</a:t>
            </a:r>
            <a:r>
              <a:rPr lang="en-US" b="1" dirty="0" err="1" smtClean="0">
                <a:solidFill>
                  <a:schemeClr val="bg1"/>
                </a:solidFill>
              </a:rPr>
              <a:t>TxCDBG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2022-2023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Project Priorities for Alamo Region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D6EFFC-33BE-4441-B1CF-334DD59D3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1680" y="5779740"/>
            <a:ext cx="6628640" cy="891026"/>
          </a:xfrm>
        </p:spPr>
        <p:txBody>
          <a:bodyPr>
            <a:normAutofit fontScale="70000" lnSpcReduction="20000"/>
          </a:bodyPr>
          <a:lstStyle/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300" b="1" dirty="0" smtClean="0">
                <a:solidFill>
                  <a:schemeClr val="bg1"/>
                </a:solidFill>
              </a:rPr>
              <a:t>Rick Bluntzer</a:t>
            </a:r>
          </a:p>
          <a:p>
            <a:r>
              <a:rPr lang="en-US" sz="2300" b="1" dirty="0" smtClean="0">
                <a:solidFill>
                  <a:schemeClr val="bg1"/>
                </a:solidFill>
              </a:rPr>
              <a:t>Senior Director of Operations</a:t>
            </a:r>
            <a:endParaRPr lang="en-US" sz="23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6E8538-94EF-874B-A57E-213F4AC70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6" y="511306"/>
            <a:ext cx="2058305" cy="13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9977" y="2291762"/>
            <a:ext cx="6061166" cy="32748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These comments will be compiled and presented to the AACOG Board of Directors on Wednesday, June 22</a:t>
            </a:r>
            <a:r>
              <a:rPr lang="en-US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for their consideration, before submitting to Texas Department of Agriculture on or before July 1, 2022.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59977" y="1104185"/>
            <a:ext cx="5761628" cy="42690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Next Steps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A48D92-AAA0-3F49-961E-C8BD25A6A68A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14" descr="A picture containing sky, outdoor, city, harbor&#10;&#10;Description automatically generated">
            <a:extLst>
              <a:ext uri="{FF2B5EF4-FFF2-40B4-BE49-F238E27FC236}">
                <a16:creationId xmlns:a16="http://schemas.microsoft.com/office/drawing/2014/main" xmlns="" id="{8D8BBAF4-20BB-8A4A-9FC7-01E8D1A3F9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9321" r="29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86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016500" y="709310"/>
            <a:ext cx="6222114" cy="467116"/>
          </a:xfrm>
        </p:spPr>
        <p:txBody>
          <a:bodyPr>
            <a:noAutofit/>
          </a:bodyPr>
          <a:lstStyle/>
          <a:p>
            <a:r>
              <a:rPr lang="en-US" sz="3200" b="1" dirty="0"/>
              <a:t>Thank y</a:t>
            </a:r>
            <a:r>
              <a:rPr lang="en-US" sz="3200" b="1" dirty="0" smtClean="0"/>
              <a:t>ou for attending.</a:t>
            </a:r>
            <a:endParaRPr lang="en-US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016499" y="2131457"/>
            <a:ext cx="6147889" cy="2432688"/>
            <a:chOff x="1968755" y="4460820"/>
            <a:chExt cx="3002280" cy="1000781"/>
          </a:xfrm>
        </p:grpSpPr>
        <p:sp>
          <p:nvSpPr>
            <p:cNvPr id="5" name="Title 3"/>
            <p:cNvSpPr txBox="1">
              <a:spLocks/>
            </p:cNvSpPr>
            <p:nvPr/>
          </p:nvSpPr>
          <p:spPr>
            <a:xfrm>
              <a:off x="1968755" y="4460820"/>
              <a:ext cx="3002280" cy="305913"/>
            </a:xfrm>
            <a:prstGeom prst="rect">
              <a:avLst/>
            </a:prstGeom>
          </p:spPr>
          <p:txBody>
            <a:bodyPr vert="horz" lIns="0" tIns="45720" rIns="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600">
                  <a:solidFill>
                    <a:schemeClr val="tx1"/>
                  </a:solidFill>
                  <a:latin typeface="Cinzel" charset="0"/>
                  <a:ea typeface="Cinzel" charset="0"/>
                  <a:cs typeface="Cinzel" charset="0"/>
                </a:defRPr>
              </a:lvl1pPr>
            </a:lstStyle>
            <a:p>
              <a:r>
                <a:rPr lang="en-US" sz="2400" b="1" spc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Send Additional Comments to:</a:t>
              </a:r>
              <a:endParaRPr lang="en-US" sz="2400" b="1" spc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68755" y="4891829"/>
              <a:ext cx="2412887" cy="569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tx2">
                      <a:alpha val="70000"/>
                    </a:schemeClr>
                  </a:solidFill>
                  <a:latin typeface="Arial" panose="020B0604020202020204" pitchFamily="34" charset="0"/>
                  <a:ea typeface="Open Sans" charset="0"/>
                  <a:cs typeface="Arial" panose="020B0604020202020204" pitchFamily="34" charset="0"/>
                  <a:hlinkClick r:id="rId2"/>
                </a:rPr>
                <a:t>sduff@aacog.com</a:t>
              </a:r>
              <a:endParaRPr lang="en-US" sz="2800" b="1" dirty="0" smtClean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tx2">
                      <a:alpha val="70000"/>
                    </a:schemeClr>
                  </a:solidFill>
                  <a:latin typeface="Arial" panose="020B0604020202020204" pitchFamily="34" charset="0"/>
                  <a:ea typeface="Open Sans" charset="0"/>
                  <a:cs typeface="Arial" panose="020B0604020202020204" pitchFamily="34" charset="0"/>
                </a:rPr>
                <a:t>By 9:00 a.m., June 15th</a:t>
              </a:r>
              <a:endParaRPr lang="en-US" sz="2800" dirty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92DB2A-F9D5-0C4B-A78F-F167CE17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828" y="5303706"/>
            <a:ext cx="1594882" cy="101262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610C3E5-62F3-B343-BD51-ADD27E856CB6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24" descr="A picture containing text, bed, bedclothes&#10;&#10;Description automatically generated">
            <a:extLst>
              <a:ext uri="{FF2B5EF4-FFF2-40B4-BE49-F238E27FC236}">
                <a16:creationId xmlns:a16="http://schemas.microsoft.com/office/drawing/2014/main" xmlns="" id="{2FF86111-E759-274F-B2ED-6927F09975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26736" r="26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967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uilding with a cross on top&#10;&#10;Description automatically generated with medium confidence">
            <a:extLst>
              <a:ext uri="{FF2B5EF4-FFF2-40B4-BE49-F238E27FC236}">
                <a16:creationId xmlns:a16="http://schemas.microsoft.com/office/drawing/2014/main" xmlns="" id="{D9A29B00-E776-004D-828C-E08BD68678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3098" r="35544"/>
          <a:stretch/>
        </p:blipFill>
        <p:spPr>
          <a:xfrm>
            <a:off x="0" y="0"/>
            <a:ext cx="4253948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20046" y="1367246"/>
            <a:ext cx="7080068" cy="4598125"/>
          </a:xfrm>
        </p:spPr>
        <p:txBody>
          <a:bodyPr>
            <a:normAutofit/>
          </a:bodyPr>
          <a:lstStyle/>
          <a:p>
            <a:r>
              <a:rPr lang="en-US" b="1" dirty="0" smtClean="0"/>
              <a:t>Where to Send Comments During Meeting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Purpose of Meeting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Eligibility Criteria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Past Project Priorities and Grant Recipients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Public Comments on Project Priorities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Next Steps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01497" y="372167"/>
            <a:ext cx="5065017" cy="73425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BCD0B"/>
                </a:solidFill>
              </a:rPr>
              <a:t>Welcome / Agenda</a:t>
            </a:r>
            <a:endParaRPr lang="en-US" sz="3600" b="1" dirty="0">
              <a:solidFill>
                <a:srgbClr val="FBC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6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512043BF-8EDB-8549-B30B-A4D5156DA5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 amt="8000"/>
          </a:blip>
          <a:srcRect t="7843" b="7843"/>
          <a:stretch/>
        </p:blipFill>
        <p:spPr>
          <a:xfrm>
            <a:off x="0" y="0"/>
            <a:ext cx="12192000" cy="6858000"/>
          </a:xfr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4189" y="1689463"/>
            <a:ext cx="4171122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689"/>
                </a:solidFill>
              </a:rPr>
              <a:t>Where to Send Comments:</a:t>
            </a:r>
            <a:endParaRPr lang="en-US" b="1" dirty="0">
              <a:solidFill>
                <a:srgbClr val="00168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20343" y="1689463"/>
            <a:ext cx="6557554" cy="299574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Comments during the meeting can be made by calling (210) 362-5243 or by emailing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sduff@aacog.com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Comments after today’s meeting must be sent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sduff@aacog.com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9:00 a.m. on June 15</a:t>
            </a:r>
            <a:r>
              <a:rPr lang="en-US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CF006B-8E41-BE40-A8BD-BCEBC8760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828" y="5303706"/>
            <a:ext cx="1594882" cy="1012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171C19D-08F1-FD45-BAD6-1CD1528AF09F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colorful, yellow&#10;&#10;Description automatically generated">
            <a:extLst>
              <a:ext uri="{FF2B5EF4-FFF2-40B4-BE49-F238E27FC236}">
                <a16:creationId xmlns:a16="http://schemas.microsoft.com/office/drawing/2014/main" xmlns="" id="{BE9B2C7C-ED88-A740-ADDE-5AE42BB22B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9321" r="29321"/>
          <a:stretch>
            <a:fillRect/>
          </a:stretch>
        </p:blipFill>
        <p:spPr>
          <a:xfrm>
            <a:off x="0" y="0"/>
            <a:ext cx="4253948" cy="68580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0" y="2052884"/>
            <a:ext cx="4618383" cy="327482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Select Project Priorities for the Alamo Region for the 2022-2023 Program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Comments from the public and communities in the region are welcome and will help develop the Project Priorities.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0" y="1317637"/>
            <a:ext cx="5761628" cy="42690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Purpose of Meeting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A48D92-AAA0-3F49-961E-C8BD25A6A68A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1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37166" y="1489166"/>
            <a:ext cx="7001691" cy="395175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Non-entitlement community –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rural city with a population that is less than 50,000, or a county that has a non-metropolitan population under 200,000 and is therefore not eligible for direct funding from U.S. Department of Housing and Urban Development (HUD).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Factors 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51% of the persons who would directly benefit from the project and target area proposed in the application must be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to moderate income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not to exceed 80% of the median income of the area involved, as determined by HUD.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7166" y="537411"/>
            <a:ext cx="5761628" cy="42690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Eligibility Criteria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A48D92-AAA0-3F49-961E-C8BD25A6A68A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6" descr="A picture containing grass, outdoor, tree, stone&#10;&#10;Description automatically generated">
            <a:extLst>
              <a:ext uri="{FF2B5EF4-FFF2-40B4-BE49-F238E27FC236}">
                <a16:creationId xmlns:a16="http://schemas.microsoft.com/office/drawing/2014/main" xmlns="" id="{6980DCA6-8510-264B-8748-9A0649EAC9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9301" r="293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170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51566" y="691128"/>
            <a:ext cx="5068388" cy="57476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200" b="1" dirty="0" smtClean="0"/>
              <a:t>Atascosa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Pleasanton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Poteet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Jourdanton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Lytle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Charlotte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Christine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Bandera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Bandera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Comal</a:t>
            </a:r>
            <a:r>
              <a:rPr lang="en-US" sz="1200" b="1" dirty="0"/>
              <a:t> </a:t>
            </a:r>
            <a:r>
              <a:rPr lang="en-US" sz="1200" b="1" dirty="0" smtClean="0"/>
              <a:t>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Frio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Dilley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Pearsall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Gillespie County</a:t>
            </a:r>
          </a:p>
          <a:p>
            <a:pPr>
              <a:lnSpc>
                <a:spcPct val="100000"/>
              </a:lnSpc>
            </a:pPr>
            <a:r>
              <a:rPr lang="en-US" sz="1200" b="1" dirty="0" err="1" smtClean="0"/>
              <a:t>Frdericksburg</a:t>
            </a:r>
            <a:endParaRPr lang="en-US" sz="1200" b="1" dirty="0" smtClean="0"/>
          </a:p>
          <a:p>
            <a:pPr>
              <a:lnSpc>
                <a:spcPct val="100000"/>
              </a:lnSpc>
            </a:pPr>
            <a:r>
              <a:rPr lang="en-US" sz="1200" b="1" dirty="0" smtClean="0"/>
              <a:t>Guadalupe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Marion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Santa Clara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Seguin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Karnes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Falls City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Karnes City</a:t>
            </a:r>
          </a:p>
          <a:p>
            <a:pPr>
              <a:lnSpc>
                <a:spcPct val="100000"/>
              </a:lnSpc>
            </a:pPr>
            <a:r>
              <a:rPr lang="en-US" sz="1200" b="1" dirty="0" err="1" smtClean="0"/>
              <a:t>Kenedy</a:t>
            </a:r>
            <a:endParaRPr lang="en-US" sz="1200" b="1" dirty="0" smtClean="0"/>
          </a:p>
          <a:p>
            <a:pPr>
              <a:lnSpc>
                <a:spcPct val="100000"/>
              </a:lnSpc>
            </a:pPr>
            <a:r>
              <a:rPr lang="en-US" sz="1200" b="1" dirty="0" err="1" smtClean="0"/>
              <a:t>Runge</a:t>
            </a:r>
            <a:endParaRPr lang="en-US" sz="1200" b="1" dirty="0" smtClean="0"/>
          </a:p>
          <a:p>
            <a:pPr>
              <a:lnSpc>
                <a:spcPct val="100000"/>
              </a:lnSpc>
            </a:pPr>
            <a:r>
              <a:rPr lang="en-US" sz="1200" b="1" dirty="0" smtClean="0"/>
              <a:t>Kendall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Boerne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Kerr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Ingram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Kerrville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McMullen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Medina County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Castroville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Devine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Hondo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La </a:t>
            </a:r>
            <a:r>
              <a:rPr lang="en-US" sz="1200" b="1" dirty="0" err="1" smtClean="0"/>
              <a:t>Coste</a:t>
            </a:r>
            <a:endParaRPr lang="en-US" sz="1200" b="1" dirty="0" smtClean="0"/>
          </a:p>
          <a:p>
            <a:pPr>
              <a:lnSpc>
                <a:spcPct val="100000"/>
              </a:lnSpc>
            </a:pPr>
            <a:r>
              <a:rPr lang="en-US" sz="1200" b="1" dirty="0" smtClean="0"/>
              <a:t>Natalia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Wilson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Floresville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La </a:t>
            </a:r>
            <a:r>
              <a:rPr lang="en-US" sz="1200" b="1" dirty="0" err="1" smtClean="0"/>
              <a:t>Vernia</a:t>
            </a:r>
            <a:endParaRPr lang="en-US" sz="1200" b="1" dirty="0" smtClean="0"/>
          </a:p>
          <a:p>
            <a:pPr>
              <a:lnSpc>
                <a:spcPct val="100000"/>
              </a:lnSpc>
            </a:pPr>
            <a:r>
              <a:rPr lang="en-US" sz="1200" b="1" dirty="0" smtClean="0"/>
              <a:t>Poth</a:t>
            </a:r>
          </a:p>
          <a:p>
            <a:pPr>
              <a:lnSpc>
                <a:spcPct val="100000"/>
              </a:lnSpc>
            </a:pPr>
            <a:r>
              <a:rPr lang="en-US" sz="1200" b="1" dirty="0" smtClean="0"/>
              <a:t>Stockdale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51566" y="143633"/>
            <a:ext cx="4802373" cy="34093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Eligible Communities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915EB5-239F-0B45-B9DF-A87D32502BFD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24" descr="A picture containing text, bed, bedclothes&#10;&#10;Description automatically generated">
            <a:extLst>
              <a:ext uri="{FF2B5EF4-FFF2-40B4-BE49-F238E27FC236}">
                <a16:creationId xmlns:a16="http://schemas.microsoft.com/office/drawing/2014/main" xmlns="" id="{2FF86111-E759-274F-B2ED-6927F09975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6736" r="26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815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37166" y="1489165"/>
            <a:ext cx="7001691" cy="4467497"/>
          </a:xfrm>
        </p:spPr>
        <p:txBody>
          <a:bodyPr>
            <a:normAutofit fontScale="92500"/>
          </a:bodyPr>
          <a:lstStyle/>
          <a:p>
            <a:r>
              <a:rPr lang="en-US" sz="2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Priority Project Types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Water / Wastewater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eptic tanks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First-time service water / wastewater yard lines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Second Project Priority Types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Roads / Streets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Drainage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7166" y="537411"/>
            <a:ext cx="6897188" cy="42690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Past Project Priorities:  2021-2022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A48D92-AAA0-3F49-961E-C8BD25A6A68A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8" descr="A picture containing outdoor, sky, city&#10;&#10;Description automatically generated">
            <a:extLst>
              <a:ext uri="{FF2B5EF4-FFF2-40B4-BE49-F238E27FC236}">
                <a16:creationId xmlns:a16="http://schemas.microsoft.com/office/drawing/2014/main" xmlns="" id="{2119F07E-77AB-1E41-9FC5-7CA8E31AAE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9308" r="29308"/>
          <a:stretch/>
        </p:blipFill>
        <p:spPr>
          <a:xfrm>
            <a:off x="0" y="0"/>
            <a:ext cx="4252913" cy="6858000"/>
          </a:xfrm>
        </p:spPr>
      </p:pic>
    </p:spTree>
    <p:extLst>
      <p:ext uri="{BB962C8B-B14F-4D97-AF65-F5344CB8AC3E}">
        <p14:creationId xmlns:p14="http://schemas.microsoft.com/office/powerpoint/2010/main" val="157589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512043BF-8EDB-8549-B30B-A4D5156DA5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 amt="8000"/>
          </a:blip>
          <a:srcRect t="7843" b="7843"/>
          <a:stretch/>
        </p:blipFill>
        <p:spPr>
          <a:xfrm>
            <a:off x="0" y="78377"/>
            <a:ext cx="12192000" cy="6858000"/>
          </a:xfr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4188" y="496389"/>
            <a:ext cx="9765138" cy="1447483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chemeClr val="tx1"/>
                </a:solidFill>
              </a:rPr>
              <a:t>2021 – 2022 Grant Recipients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Region Allocation:  $3.5 Million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Grants Awarded:      10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Award Amount Per Grantee:  $350,000</a:t>
            </a:r>
            <a:endParaRPr lang="en-US" sz="2800" b="1" dirty="0">
              <a:solidFill>
                <a:srgbClr val="00168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4188" y="2361884"/>
            <a:ext cx="9065622" cy="375153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Bandera County			City of Kerrville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Karnes County			City of La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City of Falls City			City of Marion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City of Hondo			City of Pleasanton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City of Karnes City			City of Sandy Oaks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CF006B-8E41-BE40-A8BD-BCEBC876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828" y="5303706"/>
            <a:ext cx="1594882" cy="1012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171C19D-08F1-FD45-BAD6-1CD1528AF09F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9977" y="2291762"/>
            <a:ext cx="6061166" cy="32748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Audience welcome to present comments in-person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Email Comments:  sduff@aacog.com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59977" y="1104185"/>
            <a:ext cx="5761628" cy="42690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Public Comments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A48D92-AAA0-3F49-961E-C8BD25A6A68A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8" descr="A picture containing outdoor, city&#10;&#10;Description automatically generated">
            <a:extLst>
              <a:ext uri="{FF2B5EF4-FFF2-40B4-BE49-F238E27FC236}">
                <a16:creationId xmlns:a16="http://schemas.microsoft.com/office/drawing/2014/main" xmlns="" id="{C01A76F0-6EFB-894B-AF18-9B32B0629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9300" r="29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8719361"/>
      </p:ext>
    </p:extLst>
  </p:cSld>
  <p:clrMapOvr>
    <a:masterClrMapping/>
  </p:clrMapOvr>
</p:sld>
</file>

<file path=ppt/theme/theme1.xml><?xml version="1.0" encoding="utf-8"?>
<a:theme xmlns:a="http://schemas.openxmlformats.org/drawingml/2006/main" name="Crown Powerpoint Template">
  <a:themeElements>
    <a:clrScheme name="Kula Color 1">
      <a:dk1>
        <a:srgbClr val="000000"/>
      </a:dk1>
      <a:lt1>
        <a:srgbClr val="FFFFFF"/>
      </a:lt1>
      <a:dk2>
        <a:srgbClr val="000000"/>
      </a:dk2>
      <a:lt2>
        <a:srgbClr val="FEFC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Source Sans Pro Bold and Regular">
      <a:majorFont>
        <a:latin typeface="OpenSans-Regular"/>
        <a:ea typeface=""/>
        <a:cs typeface=""/>
      </a:majorFont>
      <a:minorFont>
        <a:latin typeface="OpenSans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alpha val="2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366</Words>
  <Application>Microsoft Office PowerPoint</Application>
  <PresentationFormat>Widescreen</PresentationFormat>
  <Paragraphs>90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Cinzel</vt:lpstr>
      <vt:lpstr>Open Sans</vt:lpstr>
      <vt:lpstr>OpenSans-Light</vt:lpstr>
      <vt:lpstr>Times New Roman</vt:lpstr>
      <vt:lpstr>Crown Powerpoint Template</vt:lpstr>
      <vt:lpstr>Texas Community Development Block Grant (TxCDBG) 2022-2023 Project Priorities for Alamo Region</vt:lpstr>
      <vt:lpstr>Where to Send Comments During Meeting  Purpose of Meeting  Eligibility Criteria  Past Project Priorities and Grant Recipients  Public Comments on Project Priorities  Next Steps</vt:lpstr>
      <vt:lpstr>Where to Send Comments:</vt:lpstr>
      <vt:lpstr>Purpose of Meeting</vt:lpstr>
      <vt:lpstr>Eligibility Criteria</vt:lpstr>
      <vt:lpstr>Eligible Communities</vt:lpstr>
      <vt:lpstr>Past Project Priorities:  2021-2022</vt:lpstr>
      <vt:lpstr>2021 – 2022 Grant Recipients Region Allocation:  $3.5 Million Grants Awarded:      10 Award Amount Per Grantee:  $350,000</vt:lpstr>
      <vt:lpstr>Public Comments</vt:lpstr>
      <vt:lpstr>Next Steps</vt:lpstr>
      <vt:lpstr>Thank you for attending.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Shauna N. Duff</cp:lastModifiedBy>
  <cp:revision>102</cp:revision>
  <dcterms:created xsi:type="dcterms:W3CDTF">2017-09-02T02:38:11Z</dcterms:created>
  <dcterms:modified xsi:type="dcterms:W3CDTF">2022-06-13T18:01:40Z</dcterms:modified>
</cp:coreProperties>
</file>