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0" r:id="rId2"/>
    <p:sldId id="306" r:id="rId3"/>
    <p:sldId id="361" r:id="rId4"/>
    <p:sldId id="371" r:id="rId5"/>
    <p:sldId id="374" r:id="rId6"/>
    <p:sldId id="372" r:id="rId7"/>
    <p:sldId id="373" r:id="rId8"/>
    <p:sldId id="366" r:id="rId9"/>
    <p:sldId id="367" r:id="rId10"/>
    <p:sldId id="318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89"/>
    <a:srgbClr val="DA521F"/>
    <a:srgbClr val="FBCD0B"/>
    <a:srgbClr val="B1421B"/>
    <a:srgbClr val="FBD438"/>
    <a:srgbClr val="489D6C"/>
    <a:srgbClr val="3D855B"/>
    <a:srgbClr val="C29C08"/>
    <a:srgbClr val="135B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6"/>
    <p:restoredTop sz="94626"/>
  </p:normalViewPr>
  <p:slideViewPr>
    <p:cSldViewPr snapToGrid="0" snapToObjects="1" showGuides="1">
      <p:cViewPr varScale="1">
        <p:scale>
          <a:sx n="110" d="100"/>
          <a:sy n="110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CC8754-43BB-794F-AD60-C6986A73F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3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DA4B11F-DEB5-FD42-A446-CCBF89D9B67B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2CA6B6-07BB-AC45-8702-9912B3FA3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A6B6-07BB-AC45-8702-9912B3FA33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2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A6B6-07BB-AC45-8702-9912B3FA33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A6B6-07BB-AC45-8702-9912B3FA33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0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="" xmlns:a16="http://schemas.microsoft.com/office/drawing/2014/main" id="{9DD1D06F-1DC4-B642-A8E1-45E3347B4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25359"/>
            <a:ext cx="9144000" cy="388385"/>
          </a:xfrm>
        </p:spPr>
        <p:txBody>
          <a:bodyPr anchor="ctr">
            <a:norm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81680" y="4865340"/>
            <a:ext cx="6628640" cy="149363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91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5999" y="2220604"/>
            <a:ext cx="4618383" cy="3832326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5998" y="1386295"/>
            <a:ext cx="4618383" cy="35247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5999" y="2220603"/>
            <a:ext cx="4618383" cy="3713057"/>
          </a:xfrm>
        </p:spPr>
        <p:txBody>
          <a:bodyPr numCol="2" spcCol="288000"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6763" y="2220604"/>
            <a:ext cx="3159194" cy="120839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6763" y="2220604"/>
            <a:ext cx="3159194" cy="120839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43070" y="827738"/>
            <a:ext cx="3159194" cy="120839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73236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38052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6763" y="2220604"/>
            <a:ext cx="2290473" cy="189881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697018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6763" y="2220604"/>
            <a:ext cx="2290473" cy="189881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21299E-342D-954A-996E-5F33D96426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168" y="6221411"/>
            <a:ext cx="11430000" cy="222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6763" y="2220604"/>
            <a:ext cx="2290473" cy="189881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16500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A89027-B630-1A47-A354-C8250EDDA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168" y="6221411"/>
            <a:ext cx="11430000" cy="222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919"/>
            <a:ext cx="9144000" cy="388385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81680" y="1182480"/>
            <a:ext cx="6628640" cy="14936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0608FC-8621-934B-A6B2-E8A2BEE1E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168" y="6221411"/>
            <a:ext cx="11430000" cy="22225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AC86ADC-CF50-4A46-9527-07E99184D8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296" y="6183173"/>
            <a:ext cx="2413407" cy="1493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Alamo Area Council of Governments</a:t>
            </a:r>
          </a:p>
        </p:txBody>
      </p:sp>
    </p:spTree>
    <p:extLst>
      <p:ext uri="{BB962C8B-B14F-4D97-AF65-F5344CB8AC3E}">
        <p14:creationId xmlns:p14="http://schemas.microsoft.com/office/powerpoint/2010/main" val="96367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20604"/>
            <a:ext cx="4171122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0" y="3885924"/>
            <a:ext cx="4171122" cy="2216702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5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919"/>
            <a:ext cx="9144000" cy="388385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81680" y="1182480"/>
            <a:ext cx="6628640" cy="149363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570382"/>
            <a:ext cx="12192000" cy="528761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919"/>
            <a:ext cx="9144000" cy="388385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781680" y="1182480"/>
            <a:ext cx="6628640" cy="14936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524000" y="2059709"/>
            <a:ext cx="2687782" cy="33066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752109" y="2059709"/>
            <a:ext cx="2687782" cy="33066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980218" y="2059709"/>
            <a:ext cx="2687782" cy="33066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980D88-958E-814B-BAE1-B784141EC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168" y="6221411"/>
            <a:ext cx="11430000" cy="22225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54DF3D82-0CEB-F948-882D-E3E136CDD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296" y="6183173"/>
            <a:ext cx="2413407" cy="14936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Alamo Area Council of Governments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499" y="1638714"/>
            <a:ext cx="5531427" cy="81557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16500" y="2454287"/>
            <a:ext cx="5531426" cy="301364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24582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001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20604"/>
            <a:ext cx="4171122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0" y="3059547"/>
            <a:ext cx="4171122" cy="2822712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5F5A79E-665D-0A44-A257-A9B868BD8CFB}"/>
              </a:ext>
            </a:extLst>
          </p:cNvPr>
          <p:cNvSpPr/>
          <p:nvPr userDrawn="1"/>
        </p:nvSpPr>
        <p:spPr>
          <a:xfrm>
            <a:off x="4253948" y="0"/>
            <a:ext cx="7938052" cy="6858000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20604"/>
            <a:ext cx="4171122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705402"/>
            <a:ext cx="2560983" cy="199059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2220604"/>
            <a:ext cx="4171122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0" y="2220604"/>
            <a:ext cx="3057625" cy="3843312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1375778"/>
            <a:ext cx="10587037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836278"/>
            <a:ext cx="10587037" cy="33238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25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49" r:id="rId2"/>
    <p:sldLayoutId id="2147483650" r:id="rId3"/>
    <p:sldLayoutId id="2147483658" r:id="rId4"/>
    <p:sldLayoutId id="2147483668" r:id="rId5"/>
    <p:sldLayoutId id="2147483660" r:id="rId6"/>
    <p:sldLayoutId id="2147483661" r:id="rId7"/>
    <p:sldLayoutId id="2147483664" r:id="rId8"/>
    <p:sldLayoutId id="2147483651" r:id="rId9"/>
    <p:sldLayoutId id="2147483652" r:id="rId10"/>
    <p:sldLayoutId id="2147483653" r:id="rId11"/>
    <p:sldLayoutId id="2147483657" r:id="rId12"/>
    <p:sldLayoutId id="2147483655" r:id="rId13"/>
    <p:sldLayoutId id="2147483656" r:id="rId14"/>
    <p:sldLayoutId id="2147483659" r:id="rId15"/>
    <p:sldLayoutId id="2147483662" r:id="rId16"/>
    <p:sldLayoutId id="2147483670" r:id="rId1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kern="1200">
          <a:solidFill>
            <a:srgbClr val="0016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3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mora@aacog.com" TargetMode="External"/><Relationship Id="rId2" Type="http://schemas.openxmlformats.org/officeDocument/2006/relationships/hyperlink" Target="mailto:msegura@aacog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36499" r="-1" b="5867"/>
          <a:stretch/>
        </p:blipFill>
        <p:spPr>
          <a:xfrm>
            <a:off x="-40210" y="0"/>
            <a:ext cx="12232210" cy="4477978"/>
          </a:xfr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24CC27-BAE7-5747-A5FF-F3227F66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12204915" cy="3429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8CA745E5-C2EE-2E41-9520-006503857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39288"/>
            <a:ext cx="9144000" cy="85750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AACOG Method of Distribution (MOD) Amendment Hurricane Harvey CDBG-Disaster Recovery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0D6EFFC-33BE-4441-B1CF-334DD59D3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1680" y="5991496"/>
            <a:ext cx="6628640" cy="280769"/>
          </a:xfrm>
        </p:spPr>
        <p:txBody>
          <a:bodyPr>
            <a:no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December 21, 2022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6E8538-94EF-874B-A57E-213F4AC70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02" y="2595178"/>
            <a:ext cx="2058305" cy="13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8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16500" y="464304"/>
            <a:ext cx="6222114" cy="467116"/>
          </a:xfrm>
        </p:spPr>
        <p:txBody>
          <a:bodyPr/>
          <a:lstStyle/>
          <a:p>
            <a:r>
              <a:rPr lang="en-US" dirty="0"/>
              <a:t>Thank You For Your Time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49243" y="1637684"/>
            <a:ext cx="5947591" cy="3477216"/>
            <a:chOff x="1968755" y="4460820"/>
            <a:chExt cx="3002280" cy="3145937"/>
          </a:xfrm>
        </p:grpSpPr>
        <p:sp>
          <p:nvSpPr>
            <p:cNvPr id="5" name="Title 3"/>
            <p:cNvSpPr txBox="1">
              <a:spLocks/>
            </p:cNvSpPr>
            <p:nvPr/>
          </p:nvSpPr>
          <p:spPr>
            <a:xfrm>
              <a:off x="1968755" y="4460820"/>
              <a:ext cx="3002280" cy="305913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endParaRPr lang="en-US" sz="1600" b="1" spc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68755" y="4891829"/>
              <a:ext cx="2412887" cy="271492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Miguel Segura</a:t>
              </a:r>
            </a:p>
            <a:p>
              <a:r>
                <a:rPr lang="en-US" sz="1400" b="1" dirty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Director of Public Affairs &amp; Regional Development</a:t>
              </a:r>
            </a:p>
            <a:p>
              <a:r>
                <a:rPr lang="en-US" sz="1400" b="1" dirty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Phone:</a:t>
              </a:r>
              <a:r>
                <a:rPr lang="en-US" sz="1400" dirty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  210-362-5203</a:t>
              </a:r>
            </a:p>
            <a:p>
              <a:r>
                <a:rPr lang="en-US" sz="1400" b="1" dirty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Email:</a:t>
              </a:r>
              <a:r>
                <a:rPr lang="en-US" sz="1400" dirty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  </a:t>
              </a:r>
              <a:r>
                <a:rPr lang="en-US" sz="1400" dirty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hlinkClick r:id="rId2"/>
                </a:rPr>
                <a:t>msegura@aacog.com</a:t>
              </a:r>
              <a:endParaRPr lang="en-US" sz="1400" dirty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endParaRPr>
            </a:p>
            <a:p>
              <a:endParaRPr lang="en-US" sz="1400" b="1" dirty="0" smtClean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endParaRPr>
            </a:p>
            <a:p>
              <a:r>
                <a:rPr lang="en-US" sz="1400" b="1" dirty="0" smtClean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Claudia Mora</a:t>
              </a:r>
            </a:p>
            <a:p>
              <a:r>
                <a:rPr lang="en-US" sz="1400" b="1" dirty="0" smtClean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Regional Services Administrator</a:t>
              </a:r>
            </a:p>
            <a:p>
              <a:r>
                <a:rPr lang="en-US" sz="1400" b="1" dirty="0" smtClean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Phone</a:t>
              </a:r>
              <a:r>
                <a:rPr lang="en-US" sz="1400" b="1" dirty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: </a:t>
              </a:r>
              <a:r>
                <a:rPr lang="en-US" sz="1400" dirty="0" smtClean="0">
                  <a:solidFill>
                    <a:schemeClr val="tx1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210-918-1284</a:t>
              </a:r>
              <a:r>
                <a:rPr lang="en-US" sz="1400" dirty="0">
                  <a:solidFill>
                    <a:schemeClr val="tx1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/>
              </a:r>
              <a:br>
                <a:rPr lang="en-US" sz="1400" dirty="0">
                  <a:solidFill>
                    <a:schemeClr val="tx1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</a:br>
              <a:r>
                <a:rPr lang="en-US" sz="1400" b="1" dirty="0" smtClean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Email:</a:t>
              </a:r>
              <a:r>
                <a:rPr lang="en-US" sz="1400" dirty="0" smtClean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solidFill>
                    <a:schemeClr val="tx2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  <a:hlinkClick r:id="rId3"/>
                </a:rPr>
                <a:t>cmora@aacog.com</a:t>
              </a:r>
              <a:endParaRPr lang="en-US" sz="1400" dirty="0" smtClean="0">
                <a:solidFill>
                  <a:schemeClr val="tx2">
                    <a:alpha val="70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1400" dirty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chemeClr val="tx1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2700 NE Loop 410</a:t>
              </a:r>
            </a:p>
            <a:p>
              <a:r>
                <a:rPr lang="en-US" sz="1400" dirty="0">
                  <a:solidFill>
                    <a:schemeClr val="tx1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Suite 101</a:t>
              </a:r>
            </a:p>
            <a:p>
              <a:r>
                <a:rPr lang="en-US" sz="1400" dirty="0">
                  <a:solidFill>
                    <a:schemeClr val="tx1">
                      <a:alpha val="70000"/>
                    </a:schemeClr>
                  </a:solidFill>
                  <a:latin typeface="Arial" panose="020B0604020202020204" pitchFamily="34" charset="0"/>
                  <a:ea typeface="Open Sans" charset="0"/>
                  <a:cs typeface="Arial" panose="020B0604020202020204" pitchFamily="34" charset="0"/>
                </a:rPr>
                <a:t>San Antonio, Texas 78217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F92DB2A-F9D5-0C4B-A78F-F167CE179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828" y="5303706"/>
            <a:ext cx="1594882" cy="1012623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" name="Picture Placeholder 5"/>
          <p:cNvPicPr>
            <a:picLocks noChangeAspect="1"/>
          </p:cNvPicPr>
          <p:nvPr/>
        </p:nvPicPr>
        <p:blipFill>
          <a:blip r:embed="rId5"/>
          <a:srcRect l="6" r="6"/>
          <a:stretch>
            <a:fillRect/>
          </a:stretch>
        </p:blipFill>
        <p:spPr>
          <a:xfrm>
            <a:off x="0" y="0"/>
            <a:ext cx="4253948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610C3E5-62F3-B343-BD51-ADD27E856CB6}"/>
              </a:ext>
            </a:extLst>
          </p:cNvPr>
          <p:cNvSpPr/>
          <p:nvPr/>
        </p:nvSpPr>
        <p:spPr>
          <a:xfrm>
            <a:off x="0" y="6645349"/>
            <a:ext cx="12192000" cy="212650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uilding with a cross on top&#10;&#10;Description automatically generated with medium confidence">
            <a:extLst>
              <a:ext uri="{FF2B5EF4-FFF2-40B4-BE49-F238E27FC236}">
                <a16:creationId xmlns="" xmlns:a16="http://schemas.microsoft.com/office/drawing/2014/main" id="{D9A29B00-E776-004D-828C-E08BD68678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3098" r="35544"/>
          <a:stretch/>
        </p:blipFill>
        <p:spPr>
          <a:xfrm>
            <a:off x="0" y="0"/>
            <a:ext cx="4253948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6328" y="2211977"/>
            <a:ext cx="6701238" cy="3735978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AACOG is amending its Local Infrastructure Program MOD</a:t>
            </a:r>
            <a:r>
              <a:rPr lang="en-US" sz="2200" dirty="0"/>
              <a:t> </a:t>
            </a:r>
            <a:r>
              <a:rPr lang="en-US" sz="2200" dirty="0" smtClean="0"/>
              <a:t>to reallocate declined and/or de-obligated funds over $100,000.00 from its initial Local Infrastructure Program MOD.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$1,317,225.00 was declined by 2 counties (Comal and Guadalupe) and 3 communities (New Braunfels, Schertz, Seguin) in the AACOG region.  These entities are ineligible to receive allocations through the MOD amendment. The funds will be reallocated based on the MOD Amendment.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72297" y="487340"/>
            <a:ext cx="7062652" cy="122824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BCD0B"/>
                </a:solidFill>
              </a:rPr>
              <a:t>AACOG </a:t>
            </a:r>
            <a:r>
              <a:rPr lang="en-US" sz="2400" b="1" dirty="0" smtClean="0">
                <a:solidFill>
                  <a:srgbClr val="FBCD0B"/>
                </a:solidFill>
              </a:rPr>
              <a:t>MOD Amendment:  Hurricane Harvey CDBG-Disaster Recovery</a:t>
            </a:r>
          </a:p>
          <a:p>
            <a:r>
              <a:rPr lang="en-US" sz="2200" b="1" dirty="0" smtClean="0">
                <a:solidFill>
                  <a:srgbClr val="FBCD0B"/>
                </a:solidFill>
              </a:rPr>
              <a:t>Local Infrastructure Program</a:t>
            </a:r>
            <a:endParaRPr lang="en-US" sz="2200" b="1" dirty="0">
              <a:solidFill>
                <a:srgbClr val="FBCD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6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81184" y="2226516"/>
            <a:ext cx="9635760" cy="977609"/>
            <a:chOff x="6095793" y="1887288"/>
            <a:chExt cx="4897381" cy="56979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6095793" y="2214153"/>
              <a:ext cx="4897381" cy="24293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Estimated $292,775 used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793" y="1887288"/>
              <a:ext cx="3008853" cy="1738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rgbClr val="0016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Local Infrastructure Allocation = $1,530,000</a:t>
              </a:r>
              <a:endParaRPr lang="en-US" sz="20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04C9F19-372B-C447-AC04-B2A28459BEB4}"/>
              </a:ext>
            </a:extLst>
          </p:cNvPr>
          <p:cNvSpPr/>
          <p:nvPr/>
        </p:nvSpPr>
        <p:spPr>
          <a:xfrm>
            <a:off x="592771" y="2181056"/>
            <a:ext cx="452757" cy="452757"/>
          </a:xfrm>
          <a:prstGeom prst="ellipse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81184" y="555356"/>
            <a:ext cx="8155706" cy="104211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1689"/>
                </a:solidFill>
              </a:rPr>
              <a:t>2018 AACOG MOD:  Hurricane Harvey </a:t>
            </a:r>
          </a:p>
          <a:p>
            <a:r>
              <a:rPr lang="en-US" sz="2400" b="1" dirty="0" smtClean="0">
                <a:solidFill>
                  <a:srgbClr val="001689"/>
                </a:solidFill>
              </a:rPr>
              <a:t>CDBG-Disaster Recovery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01007" y="4649706"/>
            <a:ext cx="9443160" cy="1303029"/>
            <a:chOff x="6095996" y="1150478"/>
            <a:chExt cx="4994643" cy="803509"/>
          </a:xfrm>
        </p:grpSpPr>
        <p:sp>
          <p:nvSpPr>
            <p:cNvPr id="12" name="TextBox 11"/>
            <p:cNvSpPr txBox="1"/>
            <p:nvPr/>
          </p:nvSpPr>
          <p:spPr>
            <a:xfrm>
              <a:off x="6095997" y="1150478"/>
              <a:ext cx="34" cy="2087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Placeholder 4"/>
            <p:cNvSpPr txBox="1">
              <a:spLocks/>
            </p:cNvSpPr>
            <p:nvPr/>
          </p:nvSpPr>
          <p:spPr>
            <a:xfrm>
              <a:off x="6095996" y="1501231"/>
              <a:ext cx="4994643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1183" y="3753482"/>
            <a:ext cx="9651368" cy="1889668"/>
            <a:chOff x="6088065" y="1823841"/>
            <a:chExt cx="4905519" cy="830008"/>
          </a:xfrm>
        </p:grpSpPr>
        <p:sp>
          <p:nvSpPr>
            <p:cNvPr id="17" name="TextBox 16"/>
            <p:cNvSpPr txBox="1"/>
            <p:nvPr/>
          </p:nvSpPr>
          <p:spPr>
            <a:xfrm>
              <a:off x="6088065" y="1823841"/>
              <a:ext cx="1563527" cy="1523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rgbClr val="0016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Distribution Factors</a:t>
              </a:r>
              <a:endParaRPr lang="en-US" sz="20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6095998" y="2066144"/>
              <a:ext cx="4897586" cy="58770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Damage Reports = 50%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Population = 25%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Repeat Disaster = 25%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00593" y="4905595"/>
            <a:ext cx="8136296" cy="837359"/>
            <a:chOff x="6095769" y="1230907"/>
            <a:chExt cx="5383141" cy="837359"/>
          </a:xfrm>
        </p:grpSpPr>
        <p:sp>
          <p:nvSpPr>
            <p:cNvPr id="26" name="TextBox 25"/>
            <p:cNvSpPr txBox="1"/>
            <p:nvPr/>
          </p:nvSpPr>
          <p:spPr>
            <a:xfrm>
              <a:off x="6096000" y="1230907"/>
              <a:ext cx="43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Placeholder 4"/>
            <p:cNvSpPr txBox="1">
              <a:spLocks/>
            </p:cNvSpPr>
            <p:nvPr/>
          </p:nvSpPr>
          <p:spPr>
            <a:xfrm>
              <a:off x="6095769" y="1615510"/>
              <a:ext cx="5383141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5C9D79D-6424-0746-B7B4-E65680D6137F}"/>
              </a:ext>
            </a:extLst>
          </p:cNvPr>
          <p:cNvSpPr/>
          <p:nvPr/>
        </p:nvSpPr>
        <p:spPr>
          <a:xfrm>
            <a:off x="272165" y="6089265"/>
            <a:ext cx="20569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1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 Area Council of Governments</a:t>
            </a:r>
            <a:endParaRPr lang="en-US" sz="900" dirty="0">
              <a:solidFill>
                <a:srgbClr val="0016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8C8B8D-7242-E147-96C9-09DCE8F8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4" y="2334723"/>
            <a:ext cx="235955" cy="19171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343DC45-0AFC-5041-A239-F4B75B59CD78}"/>
              </a:ext>
            </a:extLst>
          </p:cNvPr>
          <p:cNvSpPr/>
          <p:nvPr/>
        </p:nvSpPr>
        <p:spPr>
          <a:xfrm>
            <a:off x="592771" y="3700535"/>
            <a:ext cx="452757" cy="452757"/>
          </a:xfrm>
          <a:prstGeom prst="ellipse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86775E2-43C2-A541-9C2A-5A1566B4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3" y="3831056"/>
            <a:ext cx="235955" cy="1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81184" y="2226517"/>
            <a:ext cx="9635760" cy="257378"/>
            <a:chOff x="6095793" y="1887288"/>
            <a:chExt cx="4897381" cy="56979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6095793" y="2214153"/>
              <a:ext cx="4897381" cy="24293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793" y="1887288"/>
              <a:ext cx="33" cy="3127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04C9F19-372B-C447-AC04-B2A28459BEB4}"/>
              </a:ext>
            </a:extLst>
          </p:cNvPr>
          <p:cNvSpPr/>
          <p:nvPr/>
        </p:nvSpPr>
        <p:spPr>
          <a:xfrm>
            <a:off x="592771" y="1965669"/>
            <a:ext cx="452757" cy="452757"/>
          </a:xfrm>
          <a:prstGeom prst="ellipse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81184" y="555356"/>
            <a:ext cx="8155706" cy="8659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1689"/>
                </a:solidFill>
              </a:rPr>
              <a:t>AACOG MOD Amendment:  Hurricane Harvey CDBG-Disaster Recovery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14377" y="3987169"/>
            <a:ext cx="9443160" cy="1303029"/>
            <a:chOff x="6095996" y="1150478"/>
            <a:chExt cx="4994643" cy="803509"/>
          </a:xfrm>
        </p:grpSpPr>
        <p:sp>
          <p:nvSpPr>
            <p:cNvPr id="12" name="TextBox 11"/>
            <p:cNvSpPr txBox="1"/>
            <p:nvPr/>
          </p:nvSpPr>
          <p:spPr>
            <a:xfrm>
              <a:off x="6095997" y="1150478"/>
              <a:ext cx="34" cy="2087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Placeholder 4"/>
            <p:cNvSpPr txBox="1">
              <a:spLocks/>
            </p:cNvSpPr>
            <p:nvPr/>
          </p:nvSpPr>
          <p:spPr>
            <a:xfrm>
              <a:off x="6095996" y="1501231"/>
              <a:ext cx="4994643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19179" y="4308286"/>
            <a:ext cx="9638453" cy="1585868"/>
            <a:chOff x="6088066" y="1884155"/>
            <a:chExt cx="4898955" cy="826628"/>
          </a:xfrm>
        </p:grpSpPr>
        <p:sp>
          <p:nvSpPr>
            <p:cNvPr id="17" name="TextBox 16"/>
            <p:cNvSpPr txBox="1"/>
            <p:nvPr/>
          </p:nvSpPr>
          <p:spPr>
            <a:xfrm>
              <a:off x="6088066" y="1884155"/>
              <a:ext cx="2348208" cy="1604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rgbClr val="0016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en-US" sz="2000" b="1" dirty="0" smtClean="0">
                  <a:solidFill>
                    <a:srgbClr val="0016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Amendment Distribution Factors</a:t>
              </a:r>
              <a:endParaRPr lang="en-US" sz="20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6089435" y="2123078"/>
              <a:ext cx="4897586" cy="58770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Low-to-Moderate Income = 50%</a:t>
              </a:r>
            </a:p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 Vulnerability (</a:t>
              </a:r>
              <a:r>
                <a:rPr lang="en-US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SoVI</a:t>
              </a: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= 25%</a:t>
              </a:r>
            </a:p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Population = 25%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00593" y="4905595"/>
            <a:ext cx="8136296" cy="837359"/>
            <a:chOff x="6095769" y="1230907"/>
            <a:chExt cx="5383141" cy="837359"/>
          </a:xfrm>
        </p:grpSpPr>
        <p:sp>
          <p:nvSpPr>
            <p:cNvPr id="26" name="TextBox 25"/>
            <p:cNvSpPr txBox="1"/>
            <p:nvPr/>
          </p:nvSpPr>
          <p:spPr>
            <a:xfrm>
              <a:off x="6096000" y="1230907"/>
              <a:ext cx="43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Placeholder 4"/>
            <p:cNvSpPr txBox="1">
              <a:spLocks/>
            </p:cNvSpPr>
            <p:nvPr/>
          </p:nvSpPr>
          <p:spPr>
            <a:xfrm>
              <a:off x="6095769" y="1615510"/>
              <a:ext cx="5383141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5C9D79D-6424-0746-B7B4-E65680D6137F}"/>
              </a:ext>
            </a:extLst>
          </p:cNvPr>
          <p:cNvSpPr/>
          <p:nvPr/>
        </p:nvSpPr>
        <p:spPr>
          <a:xfrm>
            <a:off x="272165" y="6089265"/>
            <a:ext cx="20569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1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 Area Council of Governments</a:t>
            </a:r>
            <a:endParaRPr lang="en-US" sz="900" dirty="0">
              <a:solidFill>
                <a:srgbClr val="0016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8C8B8D-7242-E147-96C9-09DCE8F8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4" y="2084610"/>
            <a:ext cx="235955" cy="19171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343DC45-0AFC-5041-A239-F4B75B59CD78}"/>
              </a:ext>
            </a:extLst>
          </p:cNvPr>
          <p:cNvSpPr/>
          <p:nvPr/>
        </p:nvSpPr>
        <p:spPr>
          <a:xfrm>
            <a:off x="619028" y="2655898"/>
            <a:ext cx="452757" cy="452757"/>
          </a:xfrm>
          <a:prstGeom prst="ellipse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86775E2-43C2-A541-9C2A-5A1566B4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0" y="2750259"/>
            <a:ext cx="235955" cy="191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86775E2-43C2-A541-9C2A-5A1566B4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6" y="4015512"/>
            <a:ext cx="235955" cy="19171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343DC45-0AFC-5041-A239-F4B75B59CD78}"/>
              </a:ext>
            </a:extLst>
          </p:cNvPr>
          <p:cNvSpPr/>
          <p:nvPr/>
        </p:nvSpPr>
        <p:spPr>
          <a:xfrm>
            <a:off x="592770" y="4207225"/>
            <a:ext cx="452757" cy="452757"/>
          </a:xfrm>
          <a:prstGeom prst="ellipse">
            <a:avLst/>
          </a:prstGeom>
          <a:solidFill>
            <a:srgbClr val="FBC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86775E2-43C2-A541-9C2A-5A1566B4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46" y="4332827"/>
            <a:ext cx="235955" cy="1917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61000" y="2026579"/>
            <a:ext cx="7463837" cy="3077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Amendment Local Infrastructure Allocation = $1,317,225</a:t>
            </a:r>
            <a:endParaRPr lang="en-US" sz="2000" b="1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1000" y="2726322"/>
            <a:ext cx="653877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Amendment Local Infrastructure Minimum Grant</a:t>
            </a:r>
            <a:endParaRPr lang="en-US" sz="2000" b="1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53407" y="4802106"/>
            <a:ext cx="9443160" cy="1303029"/>
            <a:chOff x="6095996" y="1150478"/>
            <a:chExt cx="4994643" cy="803509"/>
          </a:xfrm>
        </p:grpSpPr>
        <p:sp>
          <p:nvSpPr>
            <p:cNvPr id="29" name="TextBox 28"/>
            <p:cNvSpPr txBox="1"/>
            <p:nvPr/>
          </p:nvSpPr>
          <p:spPr>
            <a:xfrm>
              <a:off x="6095997" y="1150478"/>
              <a:ext cx="34" cy="2087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 Placeholder 4"/>
            <p:cNvSpPr txBox="1">
              <a:spLocks/>
            </p:cNvSpPr>
            <p:nvPr/>
          </p:nvSpPr>
          <p:spPr>
            <a:xfrm>
              <a:off x="6095996" y="1501231"/>
              <a:ext cx="4994643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66777" y="4139569"/>
            <a:ext cx="9443160" cy="1303029"/>
            <a:chOff x="6095996" y="1150478"/>
            <a:chExt cx="4994643" cy="803509"/>
          </a:xfrm>
        </p:grpSpPr>
        <p:sp>
          <p:nvSpPr>
            <p:cNvPr id="36" name="TextBox 35"/>
            <p:cNvSpPr txBox="1"/>
            <p:nvPr/>
          </p:nvSpPr>
          <p:spPr>
            <a:xfrm>
              <a:off x="6095997" y="1150478"/>
              <a:ext cx="34" cy="2087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Placeholder 4"/>
            <p:cNvSpPr txBox="1">
              <a:spLocks/>
            </p:cNvSpPr>
            <p:nvPr/>
          </p:nvSpPr>
          <p:spPr>
            <a:xfrm>
              <a:off x="6095996" y="1501231"/>
              <a:ext cx="4994643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14611" y="3236698"/>
            <a:ext cx="9443160" cy="807912"/>
            <a:chOff x="6095996" y="1298668"/>
            <a:chExt cx="4994643" cy="823048"/>
          </a:xfrm>
        </p:grpSpPr>
        <p:sp>
          <p:nvSpPr>
            <p:cNvPr id="39" name="TextBox 38"/>
            <p:cNvSpPr txBox="1"/>
            <p:nvPr/>
          </p:nvSpPr>
          <p:spPr>
            <a:xfrm>
              <a:off x="6184875" y="1298668"/>
              <a:ext cx="3506727" cy="8230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Minimum grant of $100,000</a:t>
              </a:r>
            </a:p>
            <a:p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70% of the funds must benefit Low-to-Moderate Income (LMI)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6095996" y="1501231"/>
              <a:ext cx="4994643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5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81184" y="2226517"/>
            <a:ext cx="9635760" cy="257378"/>
            <a:chOff x="6095793" y="1887288"/>
            <a:chExt cx="4897381" cy="56979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6095793" y="2214153"/>
              <a:ext cx="4897381" cy="24293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793" y="1887288"/>
              <a:ext cx="33" cy="3127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81184" y="555356"/>
            <a:ext cx="8155706" cy="8659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1689"/>
                </a:solidFill>
              </a:rPr>
              <a:t>AACOG MOD Amendment:  Hurricane Harvey CDBG-Disaster Recovery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14377" y="3987169"/>
            <a:ext cx="9443160" cy="1303029"/>
            <a:chOff x="6095996" y="1150478"/>
            <a:chExt cx="4994643" cy="803509"/>
          </a:xfrm>
        </p:grpSpPr>
        <p:sp>
          <p:nvSpPr>
            <p:cNvPr id="12" name="TextBox 11"/>
            <p:cNvSpPr txBox="1"/>
            <p:nvPr/>
          </p:nvSpPr>
          <p:spPr>
            <a:xfrm>
              <a:off x="6095997" y="1150478"/>
              <a:ext cx="34" cy="2087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Placeholder 4"/>
            <p:cNvSpPr txBox="1">
              <a:spLocks/>
            </p:cNvSpPr>
            <p:nvPr/>
          </p:nvSpPr>
          <p:spPr>
            <a:xfrm>
              <a:off x="6095996" y="1501231"/>
              <a:ext cx="4994643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Placeholder 4"/>
          <p:cNvSpPr txBox="1">
            <a:spLocks/>
          </p:cNvSpPr>
          <p:nvPr/>
        </p:nvSpPr>
        <p:spPr>
          <a:xfrm>
            <a:off x="1403701" y="4740305"/>
            <a:ext cx="9635760" cy="1127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5C9D79D-6424-0746-B7B4-E65680D6137F}"/>
              </a:ext>
            </a:extLst>
          </p:cNvPr>
          <p:cNvSpPr/>
          <p:nvPr/>
        </p:nvSpPr>
        <p:spPr>
          <a:xfrm>
            <a:off x="272165" y="6089265"/>
            <a:ext cx="20569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1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 Area Council of Governments</a:t>
            </a:r>
            <a:endParaRPr lang="en-US" sz="900" dirty="0">
              <a:solidFill>
                <a:srgbClr val="0016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86775E2-43C2-A541-9C2A-5A1566B46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6" y="4015512"/>
            <a:ext cx="235955" cy="19171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266777" y="4139569"/>
            <a:ext cx="9443160" cy="1303029"/>
            <a:chOff x="6095996" y="1150478"/>
            <a:chExt cx="4994643" cy="803509"/>
          </a:xfrm>
        </p:grpSpPr>
        <p:sp>
          <p:nvSpPr>
            <p:cNvPr id="36" name="TextBox 35"/>
            <p:cNvSpPr txBox="1"/>
            <p:nvPr/>
          </p:nvSpPr>
          <p:spPr>
            <a:xfrm>
              <a:off x="6095997" y="1150478"/>
              <a:ext cx="34" cy="2087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Placeholder 4"/>
            <p:cNvSpPr txBox="1">
              <a:spLocks/>
            </p:cNvSpPr>
            <p:nvPr/>
          </p:nvSpPr>
          <p:spPr>
            <a:xfrm>
              <a:off x="6095996" y="1501231"/>
              <a:ext cx="4994643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14611" y="3236699"/>
            <a:ext cx="9443160" cy="643268"/>
            <a:chOff x="6095996" y="1298668"/>
            <a:chExt cx="4994643" cy="655319"/>
          </a:xfrm>
        </p:grpSpPr>
        <p:sp>
          <p:nvSpPr>
            <p:cNvPr id="39" name="TextBox 38"/>
            <p:cNvSpPr txBox="1"/>
            <p:nvPr/>
          </p:nvSpPr>
          <p:spPr>
            <a:xfrm>
              <a:off x="6184875" y="1298668"/>
              <a:ext cx="34" cy="2821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6095996" y="1501231"/>
              <a:ext cx="4994643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08112"/>
              </p:ext>
            </p:extLst>
          </p:nvPr>
        </p:nvGraphicFramePr>
        <p:xfrm>
          <a:off x="648682" y="1998969"/>
          <a:ext cx="10864049" cy="363574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01820"/>
                <a:gridCol w="1035740"/>
                <a:gridCol w="1216033"/>
                <a:gridCol w="1022357"/>
                <a:gridCol w="1344620"/>
                <a:gridCol w="1447808"/>
                <a:gridCol w="2995671"/>
              </a:tblGrid>
              <a:tr h="3096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Required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effectLst/>
                        </a:rPr>
                        <a:t>Local Infrastructure Program 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</a:tr>
              <a:tr h="309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Required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Required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Required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Required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Required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Required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</a:tr>
              <a:tr h="753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City or County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HUD MID or State MID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Initial Allocation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Amended Allocation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Percentage of  Allocation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70% Low-to-Moderate Income Benefit Requirement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ctr"/>
                </a:tc>
              </a:tr>
              <a:tr h="309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Karnes County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State MID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$ 74,177.00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$423,516.00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          497,693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31.22%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 348,385.10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</a:tr>
              <a:tr h="309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Bulverde/Spring Branch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State MID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$ 61,528.00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$114,277.00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          175,805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11.03%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 123,063.50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</a:tr>
              <a:tr h="309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Falls City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State MID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$                  -  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$106,459.00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          106,459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6.68%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   74,521.30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</a:tr>
              <a:tr h="309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Karnes City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State MID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$ 33,745.00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$217,335.00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$           251,080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15.75%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$  175,756.00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</a:tr>
              <a:tr h="309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err="1">
                          <a:effectLst/>
                        </a:rPr>
                        <a:t>Kenedy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State MID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$ 50,853.00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$195,457.00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 $           246,310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15.45%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$  172,417.00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</a:tr>
              <a:tr h="309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Marion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State MID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sng" strike="noStrike" dirty="0">
                          <a:effectLst/>
                        </a:rPr>
                        <a:t> $ 56,593.00 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sng" strike="noStrike" dirty="0">
                          <a:effectLst/>
                        </a:rPr>
                        <a:t>$260,181.00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sng" strike="noStrike" dirty="0">
                          <a:effectLst/>
                        </a:rPr>
                        <a:t> $           316,774 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sng" strike="noStrike" dirty="0">
                          <a:effectLst/>
                        </a:rPr>
                        <a:t>19.87%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sng" strike="noStrike" dirty="0">
                          <a:effectLst/>
                        </a:rPr>
                        <a:t> $  221,741.80 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</a:tr>
              <a:tr h="309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Total: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$276,896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$1,317,225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$1,594,121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100.00%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 smtClean="0">
                          <a:effectLst/>
                        </a:rPr>
                        <a:t> $1,115,885.00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35" marR="8735" marT="873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43527" y="1127464"/>
            <a:ext cx="7253056" cy="494486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Flood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 and drainage improvements, including the construction or rehabilitation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storm water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improvements (such 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sewer facilities, streets, provision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generators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removal of debris, bridges, etc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Demolition, rehabilitation of publicly or privately-owned commercial or industrial buildings, and code enforcement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Each infrastructure activity must demonstrate how it will contribute to the long-term recovery.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1337" y="324007"/>
            <a:ext cx="5369236" cy="4269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Eligible Activities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9253" r="5027"/>
          <a:stretch/>
        </p:blipFill>
        <p:spPr>
          <a:xfrm>
            <a:off x="0" y="0"/>
            <a:ext cx="3646968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A48D92-AAA0-3F49-961E-C8BD25A6A68A}"/>
              </a:ext>
            </a:extLst>
          </p:cNvPr>
          <p:cNvSpPr/>
          <p:nvPr/>
        </p:nvSpPr>
        <p:spPr>
          <a:xfrm>
            <a:off x="0" y="6654058"/>
            <a:ext cx="12192000" cy="212650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43527" y="1127464"/>
            <a:ext cx="7253056" cy="494486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of dam/levee beyond original footprint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buildings (conduct of government business)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government expenses to conduct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of construction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of fire protection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of personal property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and maintenance expenses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housing construction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1337" y="324007"/>
            <a:ext cx="5369236" cy="4269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Ineligible </a:t>
            </a:r>
            <a:r>
              <a:rPr lang="en-US" b="1" dirty="0"/>
              <a:t>Activities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700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9253" r="5027"/>
          <a:stretch/>
        </p:blipFill>
        <p:spPr>
          <a:xfrm>
            <a:off x="0" y="0"/>
            <a:ext cx="3646968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A48D92-AAA0-3F49-961E-C8BD25A6A68A}"/>
              </a:ext>
            </a:extLst>
          </p:cNvPr>
          <p:cNvSpPr/>
          <p:nvPr/>
        </p:nvSpPr>
        <p:spPr>
          <a:xfrm>
            <a:off x="0" y="6654058"/>
            <a:ext cx="12192000" cy="212650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19834" y="655799"/>
            <a:ext cx="7833765" cy="8120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1689"/>
                </a:solidFill>
              </a:rPr>
              <a:t>AACOG Activity</a:t>
            </a:r>
            <a:endParaRPr lang="en-US" sz="2800" b="1" dirty="0">
              <a:solidFill>
                <a:srgbClr val="001689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43379" y="1580224"/>
            <a:ext cx="10475650" cy="4279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2018: Developed MOD for Local Infrastructure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2022: Developed and submitted Community Participation Plan (CPP) for review and approval by GLO – November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Planning Meeting (November 10)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Hearing (December 21, Karnes County Courthouse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2023:  Receive public comments from December 16, 2022 through January 16, 2023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00593" y="4905595"/>
            <a:ext cx="8136296" cy="837359"/>
            <a:chOff x="6095769" y="1230907"/>
            <a:chExt cx="5383141" cy="837359"/>
          </a:xfrm>
        </p:grpSpPr>
        <p:sp>
          <p:nvSpPr>
            <p:cNvPr id="26" name="TextBox 25"/>
            <p:cNvSpPr txBox="1"/>
            <p:nvPr/>
          </p:nvSpPr>
          <p:spPr>
            <a:xfrm>
              <a:off x="6096000" y="1230907"/>
              <a:ext cx="43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Placeholder 4"/>
            <p:cNvSpPr txBox="1">
              <a:spLocks/>
            </p:cNvSpPr>
            <p:nvPr/>
          </p:nvSpPr>
          <p:spPr>
            <a:xfrm>
              <a:off x="6095769" y="1615510"/>
              <a:ext cx="5383141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5C9D79D-6424-0746-B7B4-E65680D6137F}"/>
              </a:ext>
            </a:extLst>
          </p:cNvPr>
          <p:cNvSpPr/>
          <p:nvPr/>
        </p:nvSpPr>
        <p:spPr>
          <a:xfrm>
            <a:off x="272165" y="6089265"/>
            <a:ext cx="20569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1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 Area Council of Governments</a:t>
            </a:r>
            <a:endParaRPr lang="en-US" sz="900" dirty="0">
              <a:solidFill>
                <a:srgbClr val="0016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19834" y="655799"/>
            <a:ext cx="7833765" cy="8120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1689"/>
                </a:solidFill>
              </a:rPr>
              <a:t>Next Steps</a:t>
            </a:r>
            <a:endParaRPr lang="en-US" sz="2800" b="1" dirty="0">
              <a:solidFill>
                <a:srgbClr val="001689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576251" y="1706720"/>
            <a:ext cx="8734698" cy="4036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 comments through noon 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day, January 16,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AACOG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Board of Directors (BOD) approval of final MOD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25, 2023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 of MOD to GLO January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Issue of Allocation Letters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TxGLO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approval of MOD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00593" y="4905595"/>
            <a:ext cx="8136296" cy="837359"/>
            <a:chOff x="6095769" y="1230907"/>
            <a:chExt cx="5383141" cy="837359"/>
          </a:xfrm>
        </p:grpSpPr>
        <p:sp>
          <p:nvSpPr>
            <p:cNvPr id="26" name="TextBox 25"/>
            <p:cNvSpPr txBox="1"/>
            <p:nvPr/>
          </p:nvSpPr>
          <p:spPr>
            <a:xfrm>
              <a:off x="6096000" y="1230907"/>
              <a:ext cx="43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2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Placeholder 4"/>
            <p:cNvSpPr txBox="1">
              <a:spLocks/>
            </p:cNvSpPr>
            <p:nvPr/>
          </p:nvSpPr>
          <p:spPr>
            <a:xfrm>
              <a:off x="6095769" y="1615510"/>
              <a:ext cx="5383141" cy="4527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5C9D79D-6424-0746-B7B4-E65680D6137F}"/>
              </a:ext>
            </a:extLst>
          </p:cNvPr>
          <p:cNvSpPr/>
          <p:nvPr/>
        </p:nvSpPr>
        <p:spPr>
          <a:xfrm>
            <a:off x="272165" y="6089265"/>
            <a:ext cx="20569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1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 Area Council of Governments</a:t>
            </a:r>
            <a:endParaRPr lang="en-US" sz="900" dirty="0">
              <a:solidFill>
                <a:srgbClr val="0016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wn Powerpoint Template">
  <a:themeElements>
    <a:clrScheme name="Kula Color 1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Source Sans Pro Bold and Regular">
      <a:majorFont>
        <a:latin typeface="OpenSans-Regular"/>
        <a:ea typeface=""/>
        <a:cs typeface=""/>
      </a:majorFont>
      <a:minorFont>
        <a:latin typeface="OpenSans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alpha val="2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577</Words>
  <Application>Microsoft Office PowerPoint</Application>
  <PresentationFormat>Widescreen</PresentationFormat>
  <Paragraphs>138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Cinzel</vt:lpstr>
      <vt:lpstr>Open Sans</vt:lpstr>
      <vt:lpstr>OpenSans-Light</vt:lpstr>
      <vt:lpstr>Times New Roman</vt:lpstr>
      <vt:lpstr>Crown Powerpoint Template</vt:lpstr>
      <vt:lpstr>AACOG Method of Distribution (MOD) Amendment Hurricane Harvey CDBG-Disaster Recovery</vt:lpstr>
      <vt:lpstr>AACOG is amending its Local Infrastructure Program MOD to reallocate declined and/or de-obligated funds over $100,000.00 from its initial Local Infrastructure Program MOD.  $1,317,225.00 was declined by 2 counties (Comal and Guadalupe) and 3 communities (New Braunfels, Schertz, Seguin) in the AACOG region.  These entities are ineligible to receive allocations through the MOD amendment. The funds will be reallocated based on the MOD Amendment.</vt:lpstr>
      <vt:lpstr>PowerPoint Presentation</vt:lpstr>
      <vt:lpstr>PowerPoint Presentation</vt:lpstr>
      <vt:lpstr>PowerPoint Presentation</vt:lpstr>
      <vt:lpstr>Eligible Activities </vt:lpstr>
      <vt:lpstr>Ineligible Activities </vt:lpstr>
      <vt:lpstr>PowerPoint Presentation</vt:lpstr>
      <vt:lpstr>PowerPoint Presentation</vt:lpstr>
      <vt:lpstr>Thank You For Your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Claudia Mora</cp:lastModifiedBy>
  <cp:revision>202</cp:revision>
  <cp:lastPrinted>2022-12-21T18:37:56Z</cp:lastPrinted>
  <dcterms:created xsi:type="dcterms:W3CDTF">2017-09-02T02:38:11Z</dcterms:created>
  <dcterms:modified xsi:type="dcterms:W3CDTF">2022-12-21T18:50:29Z</dcterms:modified>
</cp:coreProperties>
</file>