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ED07-E00B-49C6-8F25-BB6665E4E8D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B302B-D922-4500-B6EF-4371B7C9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6f9b6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6f9b695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6a1446da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6a1446da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6a1446da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6a1446da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6a1446da0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6a1446da0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6a1446da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6a1446da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6a1446da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6a1446da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8c1b077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8c1b077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6a1446da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6a1446da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6a1446da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6a1446da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7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CB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CB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CB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CB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CB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33"/>
            <a:ext cx="12192000" cy="228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855912" y="4796667"/>
            <a:ext cx="520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3600" y="2524400"/>
            <a:ext cx="10824800" cy="20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83600" y="5120852"/>
            <a:ext cx="108248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r" rtl="0"/>
            <a:fld id="{00000000-1234-1234-1234-123412341234}" type="slidenum">
              <a:rPr lang="en-US" smtClean="0"/>
              <a:pPr algn="r"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62233"/>
            <a:ext cx="53332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62233"/>
            <a:ext cx="53332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US" smtClean="0"/>
              <a:pPr algn="r"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2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143244"/>
            <a:ext cx="12191998" cy="6400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2336" y="6324600"/>
            <a:ext cx="1697735" cy="4312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7075" y="161610"/>
            <a:ext cx="9217848" cy="828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7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7635" y="1238991"/>
            <a:ext cx="8853170" cy="4637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2197" y="6461146"/>
            <a:ext cx="351226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7CB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db.texas.gov/financial/index.asp" TargetMode="External"/><Relationship Id="rId7" Type="http://schemas.openxmlformats.org/officeDocument/2006/relationships/hyperlink" Target="http://www.twdb.texas.gov/financial/programs/DWSRF/index.asp" TargetMode="External"/><Relationship Id="rId2" Type="http://schemas.openxmlformats.org/officeDocument/2006/relationships/hyperlink" Target="https://www.twdb.texas.gov/financial/programs/twf/index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db.texas.gov/financial/programs/CWSRF/index.asp" TargetMode="External"/><Relationship Id="rId5" Type="http://schemas.openxmlformats.org/officeDocument/2006/relationships/hyperlink" Target="https://www.twdb.texas.gov/financial/applications/faq.asp" TargetMode="External"/><Relationship Id="rId4" Type="http://schemas.openxmlformats.org/officeDocument/2006/relationships/hyperlink" Target="https://www.twdb.texas.gov/financial/instructions/index.as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db.texas.gov/flood/index.asp" TargetMode="External"/><Relationship Id="rId2" Type="http://schemas.openxmlformats.org/officeDocument/2006/relationships/hyperlink" Target="http://www.twdb.texas.gov/waterplanning/index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db.texas.gov/newsmedia/signup.asp" TargetMode="External"/><Relationship Id="rId5" Type="http://schemas.openxmlformats.org/officeDocument/2006/relationships/hyperlink" Target="https://twicc.org/resources/doc/TWICC_Funding_Resources_Guide.pdf" TargetMode="External"/><Relationship Id="rId4" Type="http://schemas.openxmlformats.org/officeDocument/2006/relationships/hyperlink" Target="https://www.twdb.texas.gov/conservation/index.a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db.texas.gov/financial/index.asp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nancial_assistance@twdb.texas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ticle.images.consumerreports.org/image/upload/v1679253682/prod/content/dam/surveys/Consumer_Reports_EV_Owners_October_November_2022.pdf" TargetMode="Externa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rel.gov/docs/fy23osti/85654.pdf" TargetMode="Externa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hyperlink" Target="https://advocacy.consumerreports.org/research/cr-report-charging-the-future-the-role-of-retail-in-our-ev-transitio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hyperlink" Target="https://advocacy.consumerreports.org/research/cr-report-charging-the-future-the-role-of-retail-in-our-ev-transitio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hyperlink" Target="https://experience.arcgis.com/experience/3f67d5e82dc64d1589714d5499196d4f/" TargetMode="External"/><Relationship Id="rId4" Type="http://schemas.openxmlformats.org/officeDocument/2006/relationships/hyperlink" Target="https://www.anl.gov/esia/refueling-infrastructure-tax-cred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sumerreportsinsightspanel.com/recruitment/survey/37808?recruitmentCode=30PzUU0zBO87UMtGRMdW" TargetMode="External"/><Relationship Id="rId5" Type="http://schemas.openxmlformats.org/officeDocument/2006/relationships/hyperlink" Target="https://www.consumerreports.org/stories?questionnaireId=309" TargetMode="External"/><Relationship Id="rId4" Type="http://schemas.openxmlformats.org/officeDocument/2006/relationships/hyperlink" Target="https://action.consumerreports.org/nb-20240221-retailevcharg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4201" y="1604267"/>
            <a:ext cx="7459345" cy="319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70" dirty="0">
                <a:solidFill>
                  <a:srgbClr val="007CB8"/>
                </a:solidFill>
                <a:latin typeface="Arial"/>
                <a:cs typeface="Arial"/>
              </a:rPr>
              <a:t>Texas</a:t>
            </a:r>
            <a:r>
              <a:rPr sz="4000" spc="-210" dirty="0">
                <a:solidFill>
                  <a:srgbClr val="007CB8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7CB8"/>
                </a:solidFill>
                <a:latin typeface="Arial"/>
                <a:cs typeface="Arial"/>
              </a:rPr>
              <a:t>Water</a:t>
            </a:r>
            <a:r>
              <a:rPr sz="4000" spc="-245" dirty="0">
                <a:solidFill>
                  <a:srgbClr val="007CB8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7CB8"/>
                </a:solidFill>
                <a:latin typeface="Arial"/>
                <a:cs typeface="Arial"/>
              </a:rPr>
              <a:t>Development</a:t>
            </a:r>
            <a:r>
              <a:rPr sz="4000" spc="-200" dirty="0">
                <a:solidFill>
                  <a:srgbClr val="007CB8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7CB8"/>
                </a:solidFill>
                <a:latin typeface="Arial"/>
                <a:cs typeface="Arial"/>
              </a:rPr>
              <a:t>Board</a:t>
            </a:r>
            <a:endParaRPr sz="4000">
              <a:latin typeface="Arial"/>
              <a:cs typeface="Arial"/>
            </a:endParaRPr>
          </a:p>
          <a:p>
            <a:pPr marL="152400" marR="145415" algn="ctr">
              <a:lnSpc>
                <a:spcPct val="210000"/>
              </a:lnSpc>
            </a:pPr>
            <a:r>
              <a:rPr sz="4000" dirty="0">
                <a:solidFill>
                  <a:srgbClr val="007CB8"/>
                </a:solidFill>
                <a:latin typeface="Arial"/>
                <a:cs typeface="Arial"/>
              </a:rPr>
              <a:t>Water</a:t>
            </a:r>
            <a:r>
              <a:rPr sz="4000" spc="-135" dirty="0">
                <a:solidFill>
                  <a:srgbClr val="007CB8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7CB8"/>
                </a:solidFill>
                <a:latin typeface="Arial"/>
                <a:cs typeface="Arial"/>
              </a:rPr>
              <a:t>Supply</a:t>
            </a:r>
            <a:r>
              <a:rPr sz="4000" spc="-140" dirty="0">
                <a:solidFill>
                  <a:srgbClr val="007CB8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7CB8"/>
                </a:solidFill>
                <a:latin typeface="Arial"/>
                <a:cs typeface="Arial"/>
              </a:rPr>
              <a:t>and</a:t>
            </a:r>
            <a:r>
              <a:rPr sz="4000" spc="-140" dirty="0">
                <a:solidFill>
                  <a:srgbClr val="007CB8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7CB8"/>
                </a:solidFill>
                <a:latin typeface="Arial"/>
                <a:cs typeface="Arial"/>
              </a:rPr>
              <a:t>Infrastructure Financial</a:t>
            </a:r>
            <a:r>
              <a:rPr sz="4000" spc="-270" dirty="0">
                <a:solidFill>
                  <a:srgbClr val="007CB8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7CB8"/>
                </a:solidFill>
                <a:latin typeface="Arial"/>
                <a:cs typeface="Arial"/>
              </a:rPr>
              <a:t>Assistance</a:t>
            </a:r>
            <a:r>
              <a:rPr sz="4000" spc="-140" dirty="0">
                <a:solidFill>
                  <a:srgbClr val="007CB8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7CB8"/>
                </a:solidFill>
                <a:latin typeface="Arial"/>
                <a:cs typeface="Arial"/>
              </a:rPr>
              <a:t>Programs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007" y="1363980"/>
            <a:ext cx="3675887" cy="22280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2093" y="1428046"/>
            <a:ext cx="3244215" cy="15551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03200">
              <a:lnSpc>
                <a:spcPts val="1860"/>
              </a:lnSpc>
              <a:spcBef>
                <a:spcPts val="315"/>
              </a:spcBef>
            </a:pPr>
            <a:r>
              <a:rPr sz="1700" b="1" dirty="0">
                <a:latin typeface="Calibri"/>
                <a:cs typeface="Calibri"/>
              </a:rPr>
              <a:t>Clean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Water</a:t>
            </a:r>
            <a:r>
              <a:rPr sz="1700" b="1" spc="-6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State</a:t>
            </a:r>
            <a:r>
              <a:rPr sz="1700" b="1" spc="-6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Revolving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Fund </a:t>
            </a:r>
            <a:r>
              <a:rPr sz="1700" b="1" spc="-10" dirty="0">
                <a:latin typeface="Calibri"/>
                <a:cs typeface="Calibri"/>
              </a:rPr>
              <a:t>(CWSRF)</a:t>
            </a:r>
            <a:endParaRPr sz="1700">
              <a:latin typeface="Calibri"/>
              <a:cs typeface="Calibri"/>
            </a:endParaRPr>
          </a:p>
          <a:p>
            <a:pPr marL="126364" marR="5080" indent="-114300">
              <a:lnSpc>
                <a:spcPts val="1430"/>
              </a:lnSpc>
              <a:spcBef>
                <a:spcPts val="750"/>
              </a:spcBef>
              <a:buChar char="•"/>
              <a:tabLst>
                <a:tab pos="126364" algn="l"/>
              </a:tabLst>
            </a:pPr>
            <a:r>
              <a:rPr sz="1300" dirty="0">
                <a:latin typeface="Calibri"/>
                <a:cs typeface="Calibri"/>
              </a:rPr>
              <a:t>Assists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communities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by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providing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low-</a:t>
            </a:r>
            <a:r>
              <a:rPr sz="1300" spc="-20" dirty="0">
                <a:latin typeface="Calibri"/>
                <a:cs typeface="Calibri"/>
              </a:rPr>
              <a:t>cost </a:t>
            </a:r>
            <a:r>
              <a:rPr sz="1300" dirty="0">
                <a:latin typeface="Calibri"/>
                <a:cs typeface="Calibri"/>
              </a:rPr>
              <a:t>financing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wide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range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wastewater, </a:t>
            </a:r>
            <a:r>
              <a:rPr sz="1300" spc="-25" dirty="0">
                <a:latin typeface="Calibri"/>
                <a:cs typeface="Calibri"/>
              </a:rPr>
              <a:t>stormwater, </a:t>
            </a:r>
            <a:r>
              <a:rPr sz="1300" dirty="0">
                <a:latin typeface="Calibri"/>
                <a:cs typeface="Calibri"/>
              </a:rPr>
              <a:t>reuse,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other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pollution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control projects</a:t>
            </a:r>
            <a:endParaRPr sz="1300">
              <a:latin typeface="Calibri"/>
              <a:cs typeface="Calibri"/>
            </a:endParaRPr>
          </a:p>
          <a:p>
            <a:pPr marL="127635" indent="-114935">
              <a:lnSpc>
                <a:spcPct val="100000"/>
              </a:lnSpc>
              <a:spcBef>
                <a:spcPts val="80"/>
              </a:spcBef>
              <a:buChar char="•"/>
              <a:tabLst>
                <a:tab pos="127635" algn="l"/>
              </a:tabLst>
            </a:pPr>
            <a:r>
              <a:rPr sz="1300" dirty="0">
                <a:latin typeface="Calibri"/>
                <a:cs typeface="Calibri"/>
              </a:rPr>
              <a:t>Emerging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Contaminants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funding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available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1491" y="1363980"/>
            <a:ext cx="3697223" cy="22280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04183" y="1428046"/>
            <a:ext cx="3364865" cy="1978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65405">
              <a:lnSpc>
                <a:spcPts val="1860"/>
              </a:lnSpc>
              <a:spcBef>
                <a:spcPts val="315"/>
              </a:spcBef>
            </a:pPr>
            <a:r>
              <a:rPr sz="1700" b="1" dirty="0">
                <a:latin typeface="Calibri"/>
                <a:cs typeface="Calibri"/>
              </a:rPr>
              <a:t>Drinking</a:t>
            </a:r>
            <a:r>
              <a:rPr sz="1700" b="1" spc="-6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Water</a:t>
            </a:r>
            <a:r>
              <a:rPr sz="1700" b="1" spc="-7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State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Revolving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Fund </a:t>
            </a:r>
            <a:r>
              <a:rPr sz="1700" b="1" spc="-10" dirty="0">
                <a:latin typeface="Calibri"/>
                <a:cs typeface="Calibri"/>
              </a:rPr>
              <a:t>(DWSRF)</a:t>
            </a:r>
            <a:endParaRPr sz="1700">
              <a:latin typeface="Calibri"/>
              <a:cs typeface="Calibri"/>
            </a:endParaRPr>
          </a:p>
          <a:p>
            <a:pPr marL="126364" marR="5080" indent="-114300">
              <a:lnSpc>
                <a:spcPts val="1430"/>
              </a:lnSpc>
              <a:spcBef>
                <a:spcPts val="750"/>
              </a:spcBef>
              <a:buChar char="•"/>
              <a:tabLst>
                <a:tab pos="126364" algn="l"/>
              </a:tabLst>
            </a:pPr>
            <a:r>
              <a:rPr sz="1300" dirty="0">
                <a:latin typeface="Calibri"/>
                <a:cs typeface="Calibri"/>
              </a:rPr>
              <a:t>Assists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communities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by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providing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low-</a:t>
            </a:r>
            <a:r>
              <a:rPr sz="1300" spc="-20" dirty="0">
                <a:latin typeface="Calibri"/>
                <a:cs typeface="Calibri"/>
              </a:rPr>
              <a:t>cost </a:t>
            </a:r>
            <a:r>
              <a:rPr sz="1300" dirty="0">
                <a:latin typeface="Calibri"/>
                <a:cs typeface="Calibri"/>
              </a:rPr>
              <a:t>financing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wide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range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water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projects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that </a:t>
            </a:r>
            <a:r>
              <a:rPr sz="1300" spc="-10" dirty="0">
                <a:latin typeface="Calibri"/>
                <a:cs typeface="Calibri"/>
              </a:rPr>
              <a:t>facilitate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compliance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drinking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water </a:t>
            </a:r>
            <a:r>
              <a:rPr sz="1300" spc="-10" dirty="0">
                <a:latin typeface="Calibri"/>
                <a:cs typeface="Calibri"/>
              </a:rPr>
              <a:t>standards</a:t>
            </a:r>
            <a:endParaRPr sz="1300">
              <a:latin typeface="Calibri"/>
              <a:cs typeface="Calibri"/>
            </a:endParaRPr>
          </a:p>
          <a:p>
            <a:pPr marL="127635" indent="-114935">
              <a:lnSpc>
                <a:spcPct val="100000"/>
              </a:lnSpc>
              <a:spcBef>
                <a:spcPts val="80"/>
              </a:spcBef>
              <a:buChar char="•"/>
              <a:tabLst>
                <a:tab pos="127635" algn="l"/>
              </a:tabLst>
            </a:pPr>
            <a:r>
              <a:rPr sz="1300" dirty="0">
                <a:latin typeface="Calibri"/>
                <a:cs typeface="Calibri"/>
              </a:rPr>
              <a:t>Lead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Service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Line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Replacement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funding</a:t>
            </a:r>
            <a:endParaRPr sz="1300">
              <a:latin typeface="Calibri"/>
              <a:cs typeface="Calibri"/>
            </a:endParaRPr>
          </a:p>
          <a:p>
            <a:pPr marL="127635" indent="-114935">
              <a:lnSpc>
                <a:spcPct val="100000"/>
              </a:lnSpc>
              <a:spcBef>
                <a:spcPts val="105"/>
              </a:spcBef>
              <a:buChar char="•"/>
              <a:tabLst>
                <a:tab pos="127635" algn="l"/>
              </a:tabLst>
            </a:pPr>
            <a:r>
              <a:rPr sz="1300" dirty="0">
                <a:latin typeface="Calibri"/>
                <a:cs typeface="Calibri"/>
              </a:rPr>
              <a:t>Emerging</a:t>
            </a:r>
            <a:r>
              <a:rPr sz="1300" spc="-7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Contaminants</a:t>
            </a:r>
            <a:endParaRPr sz="1300">
              <a:latin typeface="Calibri"/>
              <a:cs typeface="Calibri"/>
            </a:endParaRPr>
          </a:p>
          <a:p>
            <a:pPr marL="241300" lvl="1" indent="-114935">
              <a:lnSpc>
                <a:spcPct val="100000"/>
              </a:lnSpc>
              <a:spcBef>
                <a:spcPts val="110"/>
              </a:spcBef>
              <a:buChar char="•"/>
              <a:tabLst>
                <a:tab pos="241300" algn="l"/>
              </a:tabLst>
            </a:pPr>
            <a:r>
              <a:rPr sz="1300" dirty="0">
                <a:latin typeface="Calibri"/>
                <a:cs typeface="Calibri"/>
              </a:rPr>
              <a:t>Small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Disadvantaged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Communities funding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9007" y="3828288"/>
            <a:ext cx="3675887" cy="22280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32093" y="3892104"/>
            <a:ext cx="3259454" cy="15811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869950" algn="just">
              <a:lnSpc>
                <a:spcPct val="91500"/>
              </a:lnSpc>
              <a:spcBef>
                <a:spcPts val="275"/>
              </a:spcBef>
            </a:pPr>
            <a:r>
              <a:rPr sz="1700" b="1" dirty="0">
                <a:latin typeface="Calibri"/>
                <a:cs typeface="Calibri"/>
              </a:rPr>
              <a:t>CWSRF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DWSRF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-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Asset </a:t>
            </a:r>
            <a:r>
              <a:rPr sz="1700" b="1" spc="-10" dirty="0">
                <a:latin typeface="Calibri"/>
                <a:cs typeface="Calibri"/>
              </a:rPr>
              <a:t>Management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Program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spc="-25" dirty="0">
                <a:latin typeface="Calibri"/>
                <a:cs typeface="Calibri"/>
              </a:rPr>
              <a:t>for </a:t>
            </a:r>
            <a:r>
              <a:rPr sz="1700" b="1" dirty="0">
                <a:latin typeface="Calibri"/>
                <a:cs typeface="Calibri"/>
              </a:rPr>
              <a:t>Small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Systems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(AMPSS)</a:t>
            </a:r>
            <a:endParaRPr sz="1700">
              <a:latin typeface="Calibri"/>
              <a:cs typeface="Calibri"/>
            </a:endParaRPr>
          </a:p>
          <a:p>
            <a:pPr marL="126364" marR="5080" indent="-114300">
              <a:lnSpc>
                <a:spcPct val="91800"/>
              </a:lnSpc>
              <a:spcBef>
                <a:spcPts val="745"/>
              </a:spcBef>
              <a:buChar char="•"/>
              <a:tabLst>
                <a:tab pos="126364" algn="l"/>
              </a:tabLst>
            </a:pPr>
            <a:r>
              <a:rPr sz="1300" dirty="0">
                <a:latin typeface="Calibri"/>
                <a:cs typeface="Calibri"/>
              </a:rPr>
              <a:t>Provides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funding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assistance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small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water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and </a:t>
            </a:r>
            <a:r>
              <a:rPr sz="1300" spc="-10" dirty="0">
                <a:latin typeface="Calibri"/>
                <a:cs typeface="Calibri"/>
              </a:rPr>
              <a:t>wastewater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utilities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create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implement </a:t>
            </a:r>
            <a:r>
              <a:rPr sz="1300" dirty="0">
                <a:latin typeface="Calibri"/>
                <a:cs typeface="Calibri"/>
              </a:rPr>
              <a:t>asset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management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plans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other </a:t>
            </a:r>
            <a:r>
              <a:rPr sz="1300" spc="-10" dirty="0">
                <a:latin typeface="Calibri"/>
                <a:cs typeface="Calibri"/>
              </a:rPr>
              <a:t>management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tools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1491" y="3828288"/>
            <a:ext cx="3703319" cy="222808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04183" y="3892104"/>
            <a:ext cx="3369945" cy="1343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98755">
              <a:lnSpc>
                <a:spcPts val="1860"/>
              </a:lnSpc>
              <a:spcBef>
                <a:spcPts val="315"/>
              </a:spcBef>
            </a:pPr>
            <a:r>
              <a:rPr sz="1700" b="1" spc="-10" dirty="0">
                <a:latin typeface="Calibri"/>
                <a:cs typeface="Calibri"/>
              </a:rPr>
              <a:t>Water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Utilities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Technical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Assistance Program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(WUTAP)</a:t>
            </a:r>
            <a:endParaRPr sz="1700">
              <a:latin typeface="Calibri"/>
              <a:cs typeface="Calibri"/>
            </a:endParaRPr>
          </a:p>
          <a:p>
            <a:pPr marL="126364" marR="5080" indent="-114300">
              <a:lnSpc>
                <a:spcPts val="1430"/>
              </a:lnSpc>
              <a:spcBef>
                <a:spcPts val="750"/>
              </a:spcBef>
              <a:buChar char="•"/>
              <a:tabLst>
                <a:tab pos="126364" algn="l"/>
              </a:tabLst>
            </a:pPr>
            <a:r>
              <a:rPr sz="1300" dirty="0">
                <a:latin typeface="Calibri"/>
                <a:cs typeface="Calibri"/>
              </a:rPr>
              <a:t>Provides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technical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assistance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entities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what </a:t>
            </a:r>
            <a:r>
              <a:rPr sz="1300" dirty="0">
                <a:latin typeface="Calibri"/>
                <a:cs typeface="Calibri"/>
              </a:rPr>
              <a:t>have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never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applied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TWDB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how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have </a:t>
            </a:r>
            <a:r>
              <a:rPr sz="1300" spc="-10" dirty="0">
                <a:latin typeface="Calibri"/>
                <a:cs typeface="Calibri"/>
              </a:rPr>
              <a:t>submitted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requests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but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have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been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invited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35" dirty="0">
                <a:latin typeface="Calibri"/>
                <a:cs typeface="Calibri"/>
              </a:rPr>
              <a:t>to </a:t>
            </a:r>
            <a:r>
              <a:rPr sz="1300" spc="-10" dirty="0">
                <a:latin typeface="Calibri"/>
                <a:cs typeface="Calibri"/>
              </a:rPr>
              <a:t>apply.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55906" y="161610"/>
            <a:ext cx="58407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Program</a:t>
            </a:r>
            <a:r>
              <a:rPr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Administration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38758" y="838266"/>
            <a:ext cx="2875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Federal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Programs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687" rIns="0" bIns="0" rtlCol="0">
            <a:spAutoFit/>
          </a:bodyPr>
          <a:lstStyle/>
          <a:p>
            <a:pPr marL="336677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State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Programs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95" y="1780032"/>
            <a:ext cx="2860547" cy="17038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6091" y="1833135"/>
            <a:ext cx="2543175" cy="148463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State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Water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Implementation</a:t>
            </a:r>
            <a:r>
              <a:rPr sz="1400" b="1" spc="-20" dirty="0">
                <a:latin typeface="Calibri"/>
                <a:cs typeface="Calibri"/>
              </a:rPr>
              <a:t> Fund </a:t>
            </a:r>
            <a:r>
              <a:rPr sz="1400" b="1" dirty="0">
                <a:latin typeface="Calibri"/>
                <a:cs typeface="Calibri"/>
              </a:rPr>
              <a:t>for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Texas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(SWIFT)</a:t>
            </a:r>
            <a:endParaRPr sz="1400">
              <a:latin typeface="Calibri"/>
              <a:cs typeface="Calibri"/>
            </a:endParaRPr>
          </a:p>
          <a:p>
            <a:pPr marL="70485" marR="16510" indent="-65405">
              <a:lnSpc>
                <a:spcPts val="1210"/>
              </a:lnSpc>
              <a:spcBef>
                <a:spcPts val="605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Provides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low-cost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assistance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Plan</a:t>
            </a:r>
            <a:endParaRPr sz="1100">
              <a:latin typeface="Calibri"/>
              <a:cs typeface="Calibri"/>
            </a:endParaRPr>
          </a:p>
          <a:p>
            <a:pPr marL="70485" marR="70485" indent="-65405">
              <a:lnSpc>
                <a:spcPts val="1210"/>
              </a:lnSpc>
              <a:spcBef>
                <a:spcPts val="195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Bonds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program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issued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through SWIRFT</a:t>
            </a:r>
            <a:endParaRPr sz="1100">
              <a:latin typeface="Calibri"/>
              <a:cs typeface="Calibri"/>
            </a:endParaRPr>
          </a:p>
          <a:p>
            <a:pPr marL="70485" marR="398780" indent="-65405">
              <a:lnSpc>
                <a:spcPts val="1200"/>
              </a:lnSpc>
              <a:spcBef>
                <a:spcPts val="219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Funding amount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determined</a:t>
            </a:r>
            <a:r>
              <a:rPr sz="1100" spc="-20" dirty="0">
                <a:latin typeface="Calibri"/>
                <a:cs typeface="Calibri"/>
              </a:rPr>
              <a:t> each </a:t>
            </a:r>
            <a:r>
              <a:rPr sz="1100" dirty="0">
                <a:latin typeface="Calibri"/>
                <a:cs typeface="Calibri"/>
              </a:rPr>
              <a:t>prioritization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round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8104" y="1780032"/>
            <a:ext cx="2811779" cy="17038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57805" y="1833135"/>
            <a:ext cx="2527935" cy="11264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274320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latin typeface="Calibri"/>
                <a:cs typeface="Calibri"/>
              </a:rPr>
              <a:t>Economically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Distressed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Areas </a:t>
            </a:r>
            <a:r>
              <a:rPr sz="1400" b="1" spc="-10" dirty="0">
                <a:latin typeface="Calibri"/>
                <a:cs typeface="Calibri"/>
              </a:rPr>
              <a:t>Program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(EDAP)</a:t>
            </a:r>
            <a:endParaRPr sz="1400">
              <a:latin typeface="Calibri"/>
              <a:cs typeface="Calibri"/>
            </a:endParaRPr>
          </a:p>
          <a:p>
            <a:pPr marL="70485" marR="5080" indent="-65405">
              <a:lnSpc>
                <a:spcPct val="91500"/>
              </a:lnSpc>
              <a:spcBef>
                <a:spcPts val="585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Provides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financial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assistance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form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of </a:t>
            </a:r>
            <a:r>
              <a:rPr sz="1100" dirty="0">
                <a:latin typeface="Calibri"/>
                <a:cs typeface="Calibri"/>
              </a:rPr>
              <a:t>grants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loans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wastewater </a:t>
            </a:r>
            <a:r>
              <a:rPr sz="1100" dirty="0">
                <a:latin typeface="Calibri"/>
                <a:cs typeface="Calibri"/>
              </a:rPr>
              <a:t>projects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economically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distressed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areas </a:t>
            </a:r>
            <a:r>
              <a:rPr sz="1100" dirty="0">
                <a:latin typeface="Calibri"/>
                <a:cs typeface="Calibri"/>
              </a:rPr>
              <a:t>where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service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unavailable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9611" y="1780032"/>
            <a:ext cx="2854451" cy="17038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79521" y="1752509"/>
            <a:ext cx="2568575" cy="10121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dirty="0">
                <a:latin typeface="Calibri"/>
                <a:cs typeface="Calibri"/>
              </a:rPr>
              <a:t>Flood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Infrastructure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Fund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(FIF)</a:t>
            </a:r>
            <a:endParaRPr sz="1400">
              <a:latin typeface="Calibri"/>
              <a:cs typeface="Calibri"/>
            </a:endParaRPr>
          </a:p>
          <a:p>
            <a:pPr marL="70485" marR="5080" indent="-65405">
              <a:lnSpc>
                <a:spcPct val="91500"/>
              </a:lnSpc>
              <a:spcBef>
                <a:spcPts val="620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Provides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financing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grants</a:t>
            </a:r>
            <a:r>
              <a:rPr sz="1100" spc="5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0%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loans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drainage,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flood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mitigation,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flood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under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four </a:t>
            </a:r>
            <a:r>
              <a:rPr sz="1100" dirty="0">
                <a:latin typeface="Calibri"/>
                <a:cs typeface="Calibri"/>
              </a:rPr>
              <a:t>project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categories.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2643" y="1780032"/>
            <a:ext cx="2811779" cy="17038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101237" y="1833135"/>
            <a:ext cx="2523490" cy="9988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165100">
              <a:lnSpc>
                <a:spcPts val="1540"/>
              </a:lnSpc>
              <a:spcBef>
                <a:spcPts val="270"/>
              </a:spcBef>
            </a:pPr>
            <a:r>
              <a:rPr sz="1400" b="1" spc="-25" dirty="0">
                <a:latin typeface="Calibri"/>
                <a:cs typeface="Calibri"/>
              </a:rPr>
              <a:t>Texas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Water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Development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Fund </a:t>
            </a:r>
            <a:r>
              <a:rPr sz="1400" b="1" spc="-10" dirty="0">
                <a:latin typeface="Calibri"/>
                <a:cs typeface="Calibri"/>
              </a:rPr>
              <a:t>(DFund/WDF)</a:t>
            </a:r>
            <a:endParaRPr sz="1400">
              <a:latin typeface="Calibri"/>
              <a:cs typeface="Calibri"/>
            </a:endParaRPr>
          </a:p>
          <a:p>
            <a:pPr marL="70485" marR="5080" indent="-65405">
              <a:lnSpc>
                <a:spcPts val="1210"/>
              </a:lnSpc>
              <a:spcBef>
                <a:spcPts val="605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State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program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 provides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financing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water,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wastewater,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flood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control</a:t>
            </a:r>
            <a:endParaRPr sz="1100">
              <a:latin typeface="Calibri"/>
              <a:cs typeface="Calibri"/>
            </a:endParaRPr>
          </a:p>
          <a:p>
            <a:pPr marL="81915" indent="-76200">
              <a:lnSpc>
                <a:spcPct val="100000"/>
              </a:lnSpc>
              <a:spcBef>
                <a:spcPts val="65"/>
              </a:spcBef>
              <a:buSzPct val="90909"/>
              <a:buChar char="•"/>
              <a:tabLst>
                <a:tab pos="81915" algn="l"/>
              </a:tabLst>
            </a:pPr>
            <a:r>
              <a:rPr sz="1100" dirty="0">
                <a:latin typeface="Calibri"/>
                <a:cs typeface="Calibri"/>
              </a:rPr>
              <a:t>TWDB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sells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bonds for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amount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needed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8111" y="3639311"/>
            <a:ext cx="2798063" cy="17038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96948" y="3692409"/>
            <a:ext cx="2487295" cy="9740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93980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Agricultural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Water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Conservation </a:t>
            </a:r>
            <a:r>
              <a:rPr sz="1400" b="1" dirty="0">
                <a:latin typeface="Calibri"/>
                <a:cs typeface="Calibri"/>
              </a:rPr>
              <a:t>Loan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&amp;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Grant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Programs</a:t>
            </a:r>
            <a:endParaRPr sz="1400">
              <a:latin typeface="Calibri"/>
              <a:cs typeface="Calibri"/>
            </a:endParaRPr>
          </a:p>
          <a:p>
            <a:pPr marL="70485" marR="5080" indent="-65405">
              <a:lnSpc>
                <a:spcPts val="1210"/>
              </a:lnSpc>
              <a:spcBef>
                <a:spcPts val="605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Provides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financial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assistance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agricultural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conservation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in </a:t>
            </a:r>
            <a:r>
              <a:rPr sz="1100" spc="-10" dirty="0">
                <a:latin typeface="Calibri"/>
                <a:cs typeface="Calibri"/>
              </a:rPr>
              <a:t>Texas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8096" y="3637788"/>
            <a:ext cx="2857499" cy="170535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718663" y="3620927"/>
            <a:ext cx="2567305" cy="13214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dirty="0">
                <a:latin typeface="Century Gothic"/>
                <a:cs typeface="Century Gothic"/>
              </a:rPr>
              <a:t>State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Participation</a:t>
            </a:r>
            <a:r>
              <a:rPr sz="1400" b="1" spc="-30" dirty="0">
                <a:latin typeface="Century Gothic"/>
                <a:cs typeface="Century Gothic"/>
              </a:rPr>
              <a:t> </a:t>
            </a:r>
            <a:r>
              <a:rPr sz="1400" b="1" spc="-20" dirty="0">
                <a:latin typeface="Century Gothic"/>
                <a:cs typeface="Century Gothic"/>
              </a:rPr>
              <a:t>(SP)</a:t>
            </a:r>
            <a:endParaRPr sz="1400">
              <a:latin typeface="Century Gothic"/>
              <a:cs typeface="Century Gothic"/>
            </a:endParaRPr>
          </a:p>
          <a:p>
            <a:pPr marL="70485" marR="5080" indent="-62865">
              <a:lnSpc>
                <a:spcPts val="1210"/>
              </a:lnSpc>
              <a:spcBef>
                <a:spcPts val="640"/>
              </a:spcBef>
              <a:buSzPct val="90909"/>
              <a:buChar char="•"/>
              <a:tabLst>
                <a:tab pos="70485" algn="l"/>
                <a:tab pos="96520" algn="l"/>
              </a:tabLst>
            </a:pPr>
            <a:r>
              <a:rPr sz="1100" dirty="0">
                <a:latin typeface="Century Gothic"/>
                <a:cs typeface="Century Gothic"/>
              </a:rPr>
              <a:t>	Goal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is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to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allow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for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“right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sizing” </a:t>
            </a:r>
            <a:r>
              <a:rPr sz="1100" dirty="0">
                <a:latin typeface="Century Gothic"/>
                <a:cs typeface="Century Gothic"/>
              </a:rPr>
              <a:t>of projects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in </a:t>
            </a:r>
            <a:r>
              <a:rPr sz="1100" spc="-10" dirty="0">
                <a:latin typeface="Century Gothic"/>
                <a:cs typeface="Century Gothic"/>
              </a:rPr>
              <a:t>consideration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of </a:t>
            </a:r>
            <a:r>
              <a:rPr sz="1100" spc="-10" dirty="0">
                <a:latin typeface="Century Gothic"/>
                <a:cs typeface="Century Gothic"/>
              </a:rPr>
              <a:t>future </a:t>
            </a:r>
            <a:r>
              <a:rPr sz="1100" dirty="0">
                <a:latin typeface="Century Gothic"/>
                <a:cs typeface="Century Gothic"/>
              </a:rPr>
              <a:t>needs.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The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program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encourages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the </a:t>
            </a:r>
            <a:r>
              <a:rPr sz="1100" dirty="0">
                <a:latin typeface="Century Gothic"/>
                <a:cs typeface="Century Gothic"/>
              </a:rPr>
              <a:t>optimum</a:t>
            </a:r>
            <a:r>
              <a:rPr sz="1100" spc="-5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development</a:t>
            </a:r>
            <a:r>
              <a:rPr sz="1100" spc="-6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of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regional </a:t>
            </a:r>
            <a:r>
              <a:rPr sz="1100" dirty="0">
                <a:latin typeface="Century Gothic"/>
                <a:cs typeface="Century Gothic"/>
              </a:rPr>
              <a:t>projects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by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funding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excess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capacity </a:t>
            </a:r>
            <a:r>
              <a:rPr sz="1100" dirty="0">
                <a:latin typeface="Century Gothic"/>
                <a:cs typeface="Century Gothic"/>
              </a:rPr>
              <a:t>for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future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20" dirty="0">
                <a:latin typeface="Century Gothic"/>
                <a:cs typeface="Century Gothic"/>
              </a:rPr>
              <a:t>use.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99604" y="3637788"/>
            <a:ext cx="2801111" cy="170535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640379" y="3701553"/>
            <a:ext cx="2432050" cy="13093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260"/>
              </a:spcBef>
            </a:pPr>
            <a:r>
              <a:rPr sz="1400" b="1" dirty="0">
                <a:latin typeface="Century Gothic"/>
                <a:cs typeface="Century Gothic"/>
              </a:rPr>
              <a:t>Rural</a:t>
            </a:r>
            <a:r>
              <a:rPr sz="1400" b="1" spc="-4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Water</a:t>
            </a:r>
            <a:r>
              <a:rPr sz="1400" b="1" spc="-5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Assistance</a:t>
            </a:r>
            <a:r>
              <a:rPr sz="1400" b="1" spc="-50" dirty="0">
                <a:latin typeface="Century Gothic"/>
                <a:cs typeface="Century Gothic"/>
              </a:rPr>
              <a:t> </a:t>
            </a:r>
            <a:r>
              <a:rPr sz="1400" b="1" spc="-20" dirty="0">
                <a:latin typeface="Century Gothic"/>
                <a:cs typeface="Century Gothic"/>
              </a:rPr>
              <a:t>Fund </a:t>
            </a:r>
            <a:r>
              <a:rPr sz="1400" b="1" spc="-10" dirty="0">
                <a:latin typeface="Century Gothic"/>
                <a:cs typeface="Century Gothic"/>
              </a:rPr>
              <a:t>(RWAF)</a:t>
            </a:r>
            <a:endParaRPr sz="1400">
              <a:latin typeface="Century Gothic"/>
              <a:cs typeface="Century Gothic"/>
            </a:endParaRPr>
          </a:p>
          <a:p>
            <a:pPr marL="70485" marR="13970" indent="-62865">
              <a:lnSpc>
                <a:spcPts val="1210"/>
              </a:lnSpc>
              <a:spcBef>
                <a:spcPts val="605"/>
              </a:spcBef>
              <a:buSzPct val="90909"/>
              <a:buChar char="•"/>
              <a:tabLst>
                <a:tab pos="70485" algn="l"/>
                <a:tab pos="96520" algn="l"/>
              </a:tabLst>
            </a:pPr>
            <a:r>
              <a:rPr sz="1100" dirty="0">
                <a:latin typeface="Century Gothic"/>
                <a:cs typeface="Century Gothic"/>
              </a:rPr>
              <a:t>	Provides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small,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rural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water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utilities </a:t>
            </a:r>
            <a:r>
              <a:rPr sz="1100" dirty="0">
                <a:latin typeface="Century Gothic"/>
                <a:cs typeface="Century Gothic"/>
              </a:rPr>
              <a:t>with</a:t>
            </a:r>
            <a:r>
              <a:rPr sz="1100" spc="-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low-</a:t>
            </a:r>
            <a:r>
              <a:rPr sz="1100" dirty="0">
                <a:latin typeface="Century Gothic"/>
                <a:cs typeface="Century Gothic"/>
              </a:rPr>
              <a:t>cost,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long-</a:t>
            </a:r>
            <a:r>
              <a:rPr sz="1100" dirty="0">
                <a:latin typeface="Century Gothic"/>
                <a:cs typeface="Century Gothic"/>
              </a:rPr>
              <a:t>term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financing </a:t>
            </a:r>
            <a:r>
              <a:rPr sz="1100" dirty="0">
                <a:latin typeface="Century Gothic"/>
                <a:cs typeface="Century Gothic"/>
              </a:rPr>
              <a:t>for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water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and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wastewater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projects</a:t>
            </a:r>
            <a:endParaRPr sz="1100">
              <a:latin typeface="Century Gothic"/>
              <a:cs typeface="Century Gothic"/>
            </a:endParaRPr>
          </a:p>
          <a:p>
            <a:pPr marL="70485" marR="401955" indent="-62865">
              <a:lnSpc>
                <a:spcPts val="1210"/>
              </a:lnSpc>
              <a:spcBef>
                <a:spcPts val="210"/>
              </a:spcBef>
              <a:buSzPct val="90909"/>
              <a:buChar char="•"/>
              <a:tabLst>
                <a:tab pos="70485" algn="l"/>
                <a:tab pos="96520" algn="l"/>
              </a:tabLst>
            </a:pPr>
            <a:r>
              <a:rPr sz="1100" dirty="0">
                <a:latin typeface="Century Gothic"/>
                <a:cs typeface="Century Gothic"/>
              </a:rPr>
              <a:t>	TWDB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sells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bonds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for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amount needed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53361" y="229361"/>
              <a:ext cx="2743200" cy="1524000"/>
            </a:xfrm>
            <a:custGeom>
              <a:avLst/>
              <a:gdLst/>
              <a:ahLst/>
              <a:cxnLst/>
              <a:rect l="l" t="t" r="r" b="b"/>
              <a:pathLst>
                <a:path w="2743200" h="1524000">
                  <a:moveTo>
                    <a:pt x="27432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743200" y="15240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53361" y="229361"/>
            <a:ext cx="2743200" cy="1524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200">
              <a:latin typeface="Times New Roman"/>
              <a:cs typeface="Times New Roman"/>
            </a:endParaRPr>
          </a:p>
          <a:p>
            <a:pPr marL="142875" marR="137160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For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SRF,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SWIFT, </a:t>
            </a:r>
            <a:r>
              <a:rPr sz="1200" spc="-30" dirty="0">
                <a:latin typeface="Calibri"/>
                <a:cs typeface="Calibri"/>
              </a:rPr>
              <a:t>EDAP,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Programs: </a:t>
            </a:r>
            <a:r>
              <a:rPr sz="1200" dirty="0">
                <a:latin typeface="Calibri"/>
                <a:cs typeface="Calibri"/>
              </a:rPr>
              <a:t>Applicant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submits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Intended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Use</a:t>
            </a:r>
            <a:endParaRPr sz="1200">
              <a:latin typeface="Calibri"/>
              <a:cs typeface="Calibri"/>
            </a:endParaRPr>
          </a:p>
          <a:p>
            <a:pPr marR="57150" algn="ctr">
              <a:lnSpc>
                <a:spcPct val="100000"/>
              </a:lnSpc>
              <a:spcBef>
                <a:spcPts val="555"/>
              </a:spcBef>
            </a:pPr>
            <a:r>
              <a:rPr sz="1200" spc="-10" dirty="0">
                <a:latin typeface="Calibri"/>
                <a:cs typeface="Calibri"/>
              </a:rPr>
              <a:t>Plan/Prioritization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List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40661" y="317794"/>
            <a:ext cx="2768600" cy="3048635"/>
            <a:chOff x="1740661" y="317794"/>
            <a:chExt cx="2768600" cy="3048635"/>
          </a:xfrm>
        </p:grpSpPr>
        <p:sp>
          <p:nvSpPr>
            <p:cNvPr id="7" name="object 7"/>
            <p:cNvSpPr/>
            <p:nvPr/>
          </p:nvSpPr>
          <p:spPr>
            <a:xfrm>
              <a:off x="2685884" y="393991"/>
              <a:ext cx="598805" cy="678815"/>
            </a:xfrm>
            <a:custGeom>
              <a:avLst/>
              <a:gdLst/>
              <a:ahLst/>
              <a:cxnLst/>
              <a:rect l="l" t="t" r="r" b="b"/>
              <a:pathLst>
                <a:path w="598804" h="678815">
                  <a:moveTo>
                    <a:pt x="26987" y="409676"/>
                  </a:moveTo>
                  <a:lnTo>
                    <a:pt x="9512" y="422389"/>
                  </a:lnTo>
                  <a:lnTo>
                    <a:pt x="4762" y="425843"/>
                  </a:lnTo>
                  <a:lnTo>
                    <a:pt x="0" y="429298"/>
                  </a:lnTo>
                  <a:lnTo>
                    <a:pt x="0" y="432511"/>
                  </a:lnTo>
                  <a:lnTo>
                    <a:pt x="4762" y="432511"/>
                  </a:lnTo>
                  <a:lnTo>
                    <a:pt x="26987" y="432523"/>
                  </a:lnTo>
                  <a:lnTo>
                    <a:pt x="26987" y="409676"/>
                  </a:lnTo>
                  <a:close/>
                </a:path>
                <a:path w="598804" h="678815">
                  <a:moveTo>
                    <a:pt x="26987" y="402018"/>
                  </a:moveTo>
                  <a:lnTo>
                    <a:pt x="9512" y="402018"/>
                  </a:lnTo>
                  <a:lnTo>
                    <a:pt x="4762" y="402018"/>
                  </a:lnTo>
                  <a:lnTo>
                    <a:pt x="0" y="402018"/>
                  </a:lnTo>
                  <a:lnTo>
                    <a:pt x="0" y="421233"/>
                  </a:lnTo>
                  <a:lnTo>
                    <a:pt x="4762" y="417842"/>
                  </a:lnTo>
                  <a:lnTo>
                    <a:pt x="26987" y="402018"/>
                  </a:lnTo>
                  <a:close/>
                </a:path>
                <a:path w="598804" h="678815">
                  <a:moveTo>
                    <a:pt x="26987" y="360895"/>
                  </a:moveTo>
                  <a:lnTo>
                    <a:pt x="9512" y="373621"/>
                  </a:lnTo>
                  <a:lnTo>
                    <a:pt x="4762" y="377075"/>
                  </a:lnTo>
                  <a:lnTo>
                    <a:pt x="0" y="380542"/>
                  </a:lnTo>
                  <a:lnTo>
                    <a:pt x="0" y="383743"/>
                  </a:lnTo>
                  <a:lnTo>
                    <a:pt x="4762" y="383743"/>
                  </a:lnTo>
                  <a:lnTo>
                    <a:pt x="9512" y="383743"/>
                  </a:lnTo>
                  <a:lnTo>
                    <a:pt x="26987" y="383743"/>
                  </a:lnTo>
                  <a:lnTo>
                    <a:pt x="26987" y="360895"/>
                  </a:lnTo>
                  <a:close/>
                </a:path>
                <a:path w="598804" h="678815">
                  <a:moveTo>
                    <a:pt x="26987" y="353263"/>
                  </a:moveTo>
                  <a:lnTo>
                    <a:pt x="9512" y="353263"/>
                  </a:lnTo>
                  <a:lnTo>
                    <a:pt x="0" y="353250"/>
                  </a:lnTo>
                  <a:lnTo>
                    <a:pt x="0" y="372503"/>
                  </a:lnTo>
                  <a:lnTo>
                    <a:pt x="4762" y="369112"/>
                  </a:lnTo>
                  <a:lnTo>
                    <a:pt x="26987" y="353263"/>
                  </a:lnTo>
                  <a:close/>
                </a:path>
                <a:path w="598804" h="678815">
                  <a:moveTo>
                    <a:pt x="26987" y="312127"/>
                  </a:moveTo>
                  <a:lnTo>
                    <a:pt x="9512" y="324853"/>
                  </a:lnTo>
                  <a:lnTo>
                    <a:pt x="4762" y="328307"/>
                  </a:lnTo>
                  <a:lnTo>
                    <a:pt x="0" y="331774"/>
                  </a:lnTo>
                  <a:lnTo>
                    <a:pt x="0" y="334962"/>
                  </a:lnTo>
                  <a:lnTo>
                    <a:pt x="4762" y="334962"/>
                  </a:lnTo>
                  <a:lnTo>
                    <a:pt x="26987" y="334975"/>
                  </a:lnTo>
                  <a:lnTo>
                    <a:pt x="26987" y="312127"/>
                  </a:lnTo>
                  <a:close/>
                </a:path>
                <a:path w="598804" h="678815">
                  <a:moveTo>
                    <a:pt x="26987" y="304495"/>
                  </a:moveTo>
                  <a:lnTo>
                    <a:pt x="9512" y="304495"/>
                  </a:lnTo>
                  <a:lnTo>
                    <a:pt x="0" y="304482"/>
                  </a:lnTo>
                  <a:lnTo>
                    <a:pt x="0" y="323723"/>
                  </a:lnTo>
                  <a:lnTo>
                    <a:pt x="4762" y="320332"/>
                  </a:lnTo>
                  <a:lnTo>
                    <a:pt x="9512" y="316941"/>
                  </a:lnTo>
                  <a:lnTo>
                    <a:pt x="26987" y="304495"/>
                  </a:lnTo>
                  <a:close/>
                </a:path>
                <a:path w="598804" h="678815">
                  <a:moveTo>
                    <a:pt x="26987" y="263359"/>
                  </a:moveTo>
                  <a:lnTo>
                    <a:pt x="9512" y="276085"/>
                  </a:lnTo>
                  <a:lnTo>
                    <a:pt x="0" y="282994"/>
                  </a:lnTo>
                  <a:lnTo>
                    <a:pt x="0" y="286194"/>
                  </a:lnTo>
                  <a:lnTo>
                    <a:pt x="4762" y="286194"/>
                  </a:lnTo>
                  <a:lnTo>
                    <a:pt x="26987" y="286207"/>
                  </a:lnTo>
                  <a:lnTo>
                    <a:pt x="26987" y="263359"/>
                  </a:lnTo>
                  <a:close/>
                </a:path>
                <a:path w="598804" h="678815">
                  <a:moveTo>
                    <a:pt x="26987" y="255739"/>
                  </a:moveTo>
                  <a:lnTo>
                    <a:pt x="9512" y="255739"/>
                  </a:lnTo>
                  <a:lnTo>
                    <a:pt x="4762" y="255739"/>
                  </a:lnTo>
                  <a:lnTo>
                    <a:pt x="0" y="255739"/>
                  </a:lnTo>
                  <a:lnTo>
                    <a:pt x="0" y="274955"/>
                  </a:lnTo>
                  <a:lnTo>
                    <a:pt x="4762" y="271564"/>
                  </a:lnTo>
                  <a:lnTo>
                    <a:pt x="26987" y="255739"/>
                  </a:lnTo>
                  <a:close/>
                </a:path>
                <a:path w="598804" h="678815">
                  <a:moveTo>
                    <a:pt x="26987" y="214579"/>
                  </a:moveTo>
                  <a:lnTo>
                    <a:pt x="9512" y="227304"/>
                  </a:lnTo>
                  <a:lnTo>
                    <a:pt x="4762" y="230759"/>
                  </a:lnTo>
                  <a:lnTo>
                    <a:pt x="0" y="234226"/>
                  </a:lnTo>
                  <a:lnTo>
                    <a:pt x="0" y="237426"/>
                  </a:lnTo>
                  <a:lnTo>
                    <a:pt x="4762" y="237426"/>
                  </a:lnTo>
                  <a:lnTo>
                    <a:pt x="9512" y="237426"/>
                  </a:lnTo>
                  <a:lnTo>
                    <a:pt x="26987" y="237426"/>
                  </a:lnTo>
                  <a:lnTo>
                    <a:pt x="26987" y="214579"/>
                  </a:lnTo>
                  <a:close/>
                </a:path>
                <a:path w="598804" h="678815">
                  <a:moveTo>
                    <a:pt x="26987" y="206984"/>
                  </a:moveTo>
                  <a:lnTo>
                    <a:pt x="9512" y="206984"/>
                  </a:lnTo>
                  <a:lnTo>
                    <a:pt x="0" y="206971"/>
                  </a:lnTo>
                  <a:lnTo>
                    <a:pt x="0" y="226187"/>
                  </a:lnTo>
                  <a:lnTo>
                    <a:pt x="4762" y="222796"/>
                  </a:lnTo>
                  <a:lnTo>
                    <a:pt x="26987" y="206984"/>
                  </a:lnTo>
                  <a:close/>
                </a:path>
                <a:path w="598804" h="678815">
                  <a:moveTo>
                    <a:pt x="26987" y="165811"/>
                  </a:moveTo>
                  <a:lnTo>
                    <a:pt x="9512" y="178536"/>
                  </a:lnTo>
                  <a:lnTo>
                    <a:pt x="4762" y="181991"/>
                  </a:lnTo>
                  <a:lnTo>
                    <a:pt x="0" y="185458"/>
                  </a:lnTo>
                  <a:lnTo>
                    <a:pt x="0" y="188683"/>
                  </a:lnTo>
                  <a:lnTo>
                    <a:pt x="4762" y="188683"/>
                  </a:lnTo>
                  <a:lnTo>
                    <a:pt x="26987" y="188696"/>
                  </a:lnTo>
                  <a:lnTo>
                    <a:pt x="26987" y="165811"/>
                  </a:lnTo>
                  <a:close/>
                </a:path>
                <a:path w="598804" h="678815">
                  <a:moveTo>
                    <a:pt x="26987" y="158216"/>
                  </a:moveTo>
                  <a:lnTo>
                    <a:pt x="9512" y="158216"/>
                  </a:lnTo>
                  <a:lnTo>
                    <a:pt x="0" y="158203"/>
                  </a:lnTo>
                  <a:lnTo>
                    <a:pt x="0" y="177419"/>
                  </a:lnTo>
                  <a:lnTo>
                    <a:pt x="4762" y="174028"/>
                  </a:lnTo>
                  <a:lnTo>
                    <a:pt x="26987" y="158216"/>
                  </a:lnTo>
                  <a:close/>
                </a:path>
                <a:path w="598804" h="678815">
                  <a:moveTo>
                    <a:pt x="26987" y="117043"/>
                  </a:moveTo>
                  <a:lnTo>
                    <a:pt x="9512" y="129768"/>
                  </a:lnTo>
                  <a:lnTo>
                    <a:pt x="0" y="136677"/>
                  </a:lnTo>
                  <a:lnTo>
                    <a:pt x="0" y="139915"/>
                  </a:lnTo>
                  <a:lnTo>
                    <a:pt x="4762" y="139915"/>
                  </a:lnTo>
                  <a:lnTo>
                    <a:pt x="26987" y="139928"/>
                  </a:lnTo>
                  <a:lnTo>
                    <a:pt x="26987" y="117043"/>
                  </a:lnTo>
                  <a:close/>
                </a:path>
                <a:path w="598804" h="678815">
                  <a:moveTo>
                    <a:pt x="26987" y="109435"/>
                  </a:moveTo>
                  <a:lnTo>
                    <a:pt x="9512" y="109435"/>
                  </a:lnTo>
                  <a:lnTo>
                    <a:pt x="4762" y="109435"/>
                  </a:lnTo>
                  <a:lnTo>
                    <a:pt x="0" y="109435"/>
                  </a:lnTo>
                  <a:lnTo>
                    <a:pt x="0" y="128651"/>
                  </a:lnTo>
                  <a:lnTo>
                    <a:pt x="4762" y="125260"/>
                  </a:lnTo>
                  <a:lnTo>
                    <a:pt x="26987" y="109435"/>
                  </a:lnTo>
                  <a:close/>
                </a:path>
                <a:path w="598804" h="678815">
                  <a:moveTo>
                    <a:pt x="26987" y="68262"/>
                  </a:moveTo>
                  <a:lnTo>
                    <a:pt x="9512" y="81026"/>
                  </a:lnTo>
                  <a:lnTo>
                    <a:pt x="4762" y="84480"/>
                  </a:lnTo>
                  <a:lnTo>
                    <a:pt x="0" y="87947"/>
                  </a:lnTo>
                  <a:lnTo>
                    <a:pt x="0" y="91147"/>
                  </a:lnTo>
                  <a:lnTo>
                    <a:pt x="4762" y="91147"/>
                  </a:lnTo>
                  <a:lnTo>
                    <a:pt x="9512" y="91147"/>
                  </a:lnTo>
                  <a:lnTo>
                    <a:pt x="26987" y="91147"/>
                  </a:lnTo>
                  <a:lnTo>
                    <a:pt x="26987" y="68262"/>
                  </a:lnTo>
                  <a:close/>
                </a:path>
                <a:path w="598804" h="678815">
                  <a:moveTo>
                    <a:pt x="26987" y="60667"/>
                  </a:moveTo>
                  <a:lnTo>
                    <a:pt x="9512" y="60667"/>
                  </a:lnTo>
                  <a:lnTo>
                    <a:pt x="0" y="60655"/>
                  </a:lnTo>
                  <a:lnTo>
                    <a:pt x="0" y="79883"/>
                  </a:lnTo>
                  <a:lnTo>
                    <a:pt x="4762" y="76492"/>
                  </a:lnTo>
                  <a:lnTo>
                    <a:pt x="26987" y="60667"/>
                  </a:lnTo>
                  <a:close/>
                </a:path>
                <a:path w="598804" h="678815">
                  <a:moveTo>
                    <a:pt x="26987" y="19494"/>
                  </a:moveTo>
                  <a:lnTo>
                    <a:pt x="9512" y="32232"/>
                  </a:lnTo>
                  <a:lnTo>
                    <a:pt x="4762" y="35699"/>
                  </a:lnTo>
                  <a:lnTo>
                    <a:pt x="0" y="39166"/>
                  </a:lnTo>
                  <a:lnTo>
                    <a:pt x="0" y="42367"/>
                  </a:lnTo>
                  <a:lnTo>
                    <a:pt x="4762" y="42367"/>
                  </a:lnTo>
                  <a:lnTo>
                    <a:pt x="26987" y="42379"/>
                  </a:lnTo>
                  <a:lnTo>
                    <a:pt x="26987" y="19494"/>
                  </a:lnTo>
                  <a:close/>
                </a:path>
                <a:path w="598804" h="678815">
                  <a:moveTo>
                    <a:pt x="26987" y="11899"/>
                  </a:moveTo>
                  <a:lnTo>
                    <a:pt x="9512" y="11899"/>
                  </a:lnTo>
                  <a:lnTo>
                    <a:pt x="0" y="11887"/>
                  </a:lnTo>
                  <a:lnTo>
                    <a:pt x="0" y="31115"/>
                  </a:lnTo>
                  <a:lnTo>
                    <a:pt x="4762" y="27724"/>
                  </a:lnTo>
                  <a:lnTo>
                    <a:pt x="26987" y="11899"/>
                  </a:lnTo>
                  <a:close/>
                </a:path>
                <a:path w="598804" h="678815">
                  <a:moveTo>
                    <a:pt x="363385" y="500595"/>
                  </a:moveTo>
                  <a:lnTo>
                    <a:pt x="275932" y="500595"/>
                  </a:lnTo>
                  <a:lnTo>
                    <a:pt x="275932" y="523976"/>
                  </a:lnTo>
                  <a:lnTo>
                    <a:pt x="363385" y="523976"/>
                  </a:lnTo>
                  <a:lnTo>
                    <a:pt x="363385" y="500595"/>
                  </a:lnTo>
                  <a:close/>
                </a:path>
                <a:path w="598804" h="678815">
                  <a:moveTo>
                    <a:pt x="469315" y="500595"/>
                  </a:moveTo>
                  <a:lnTo>
                    <a:pt x="381901" y="500595"/>
                  </a:lnTo>
                  <a:lnTo>
                    <a:pt x="381901" y="523976"/>
                  </a:lnTo>
                  <a:lnTo>
                    <a:pt x="469315" y="523976"/>
                  </a:lnTo>
                  <a:lnTo>
                    <a:pt x="469315" y="500595"/>
                  </a:lnTo>
                  <a:close/>
                </a:path>
                <a:path w="598804" h="678815">
                  <a:moveTo>
                    <a:pt x="598360" y="0"/>
                  </a:moveTo>
                  <a:lnTo>
                    <a:pt x="517398" y="0"/>
                  </a:lnTo>
                  <a:lnTo>
                    <a:pt x="517398" y="4775"/>
                  </a:lnTo>
                  <a:lnTo>
                    <a:pt x="517398" y="9525"/>
                  </a:lnTo>
                  <a:lnTo>
                    <a:pt x="517398" y="576795"/>
                  </a:lnTo>
                  <a:lnTo>
                    <a:pt x="517398" y="597611"/>
                  </a:lnTo>
                  <a:lnTo>
                    <a:pt x="458101" y="597611"/>
                  </a:lnTo>
                  <a:lnTo>
                    <a:pt x="439597" y="597611"/>
                  </a:lnTo>
                  <a:lnTo>
                    <a:pt x="352145" y="597598"/>
                  </a:lnTo>
                  <a:lnTo>
                    <a:pt x="143700" y="597611"/>
                  </a:lnTo>
                  <a:lnTo>
                    <a:pt x="68021" y="597611"/>
                  </a:lnTo>
                  <a:lnTo>
                    <a:pt x="67500" y="597611"/>
                  </a:lnTo>
                  <a:lnTo>
                    <a:pt x="67500" y="597128"/>
                  </a:lnTo>
                  <a:lnTo>
                    <a:pt x="67500" y="545807"/>
                  </a:lnTo>
                  <a:lnTo>
                    <a:pt x="67500" y="508711"/>
                  </a:lnTo>
                  <a:lnTo>
                    <a:pt x="67513" y="498246"/>
                  </a:lnTo>
                  <a:lnTo>
                    <a:pt x="67500" y="491121"/>
                  </a:lnTo>
                  <a:lnTo>
                    <a:pt x="67513" y="478231"/>
                  </a:lnTo>
                  <a:lnTo>
                    <a:pt x="67500" y="469607"/>
                  </a:lnTo>
                  <a:lnTo>
                    <a:pt x="9512" y="469607"/>
                  </a:lnTo>
                  <a:lnTo>
                    <a:pt x="4762" y="469607"/>
                  </a:lnTo>
                  <a:lnTo>
                    <a:pt x="0" y="469607"/>
                  </a:lnTo>
                  <a:lnTo>
                    <a:pt x="0" y="547890"/>
                  </a:lnTo>
                  <a:lnTo>
                    <a:pt x="141859" y="678561"/>
                  </a:lnTo>
                  <a:lnTo>
                    <a:pt x="598360" y="678561"/>
                  </a:lnTo>
                  <a:lnTo>
                    <a:pt x="598360" y="669048"/>
                  </a:lnTo>
                  <a:lnTo>
                    <a:pt x="59836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8449" y="935031"/>
              <a:ext cx="155917" cy="1436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35668" y="867447"/>
              <a:ext cx="501015" cy="132080"/>
            </a:xfrm>
            <a:custGeom>
              <a:avLst/>
              <a:gdLst/>
              <a:ahLst/>
              <a:cxnLst/>
              <a:rect l="l" t="t" r="r" b="b"/>
              <a:pathLst>
                <a:path w="501014" h="132080">
                  <a:moveTo>
                    <a:pt x="17716" y="0"/>
                  </a:moveTo>
                  <a:lnTo>
                    <a:pt x="15544" y="0"/>
                  </a:lnTo>
                  <a:lnTo>
                    <a:pt x="15544" y="9537"/>
                  </a:lnTo>
                  <a:lnTo>
                    <a:pt x="9525" y="13462"/>
                  </a:lnTo>
                  <a:lnTo>
                    <a:pt x="9525" y="9537"/>
                  </a:lnTo>
                  <a:lnTo>
                    <a:pt x="15544" y="9537"/>
                  </a:lnTo>
                  <a:lnTo>
                    <a:pt x="15544" y="0"/>
                  </a:lnTo>
                  <a:lnTo>
                    <a:pt x="0" y="0"/>
                  </a:lnTo>
                  <a:lnTo>
                    <a:pt x="0" y="40017"/>
                  </a:lnTo>
                  <a:lnTo>
                    <a:pt x="17716" y="40017"/>
                  </a:lnTo>
                  <a:lnTo>
                    <a:pt x="17716" y="30492"/>
                  </a:lnTo>
                  <a:lnTo>
                    <a:pt x="17716" y="23939"/>
                  </a:lnTo>
                  <a:lnTo>
                    <a:pt x="17716" y="13462"/>
                  </a:lnTo>
                  <a:lnTo>
                    <a:pt x="17716" y="11328"/>
                  </a:lnTo>
                  <a:lnTo>
                    <a:pt x="17005" y="10706"/>
                  </a:lnTo>
                  <a:lnTo>
                    <a:pt x="17005" y="30492"/>
                  </a:lnTo>
                  <a:lnTo>
                    <a:pt x="9525" y="30492"/>
                  </a:lnTo>
                  <a:lnTo>
                    <a:pt x="9525" y="23939"/>
                  </a:lnTo>
                  <a:lnTo>
                    <a:pt x="17005" y="30492"/>
                  </a:lnTo>
                  <a:lnTo>
                    <a:pt x="17005" y="10706"/>
                  </a:lnTo>
                  <a:lnTo>
                    <a:pt x="15697" y="9537"/>
                  </a:lnTo>
                  <a:lnTo>
                    <a:pt x="17716" y="9537"/>
                  </a:lnTo>
                  <a:lnTo>
                    <a:pt x="17716" y="0"/>
                  </a:lnTo>
                  <a:close/>
                </a:path>
                <a:path w="501014" h="132080">
                  <a:moveTo>
                    <a:pt x="394576" y="124155"/>
                  </a:moveTo>
                  <a:lnTo>
                    <a:pt x="297599" y="124155"/>
                  </a:lnTo>
                  <a:lnTo>
                    <a:pt x="297599" y="131470"/>
                  </a:lnTo>
                  <a:lnTo>
                    <a:pt x="394576" y="131470"/>
                  </a:lnTo>
                  <a:lnTo>
                    <a:pt x="394576" y="124155"/>
                  </a:lnTo>
                  <a:close/>
                </a:path>
                <a:path w="501014" h="132080">
                  <a:moveTo>
                    <a:pt x="500507" y="98577"/>
                  </a:moveTo>
                  <a:lnTo>
                    <a:pt x="467614" y="98577"/>
                  </a:lnTo>
                  <a:lnTo>
                    <a:pt x="467614" y="108737"/>
                  </a:lnTo>
                  <a:lnTo>
                    <a:pt x="490982" y="108737"/>
                  </a:lnTo>
                  <a:lnTo>
                    <a:pt x="490982" y="121437"/>
                  </a:lnTo>
                  <a:lnTo>
                    <a:pt x="467614" y="121437"/>
                  </a:lnTo>
                  <a:lnTo>
                    <a:pt x="467614" y="123977"/>
                  </a:lnTo>
                  <a:lnTo>
                    <a:pt x="403555" y="123977"/>
                  </a:lnTo>
                  <a:lnTo>
                    <a:pt x="403555" y="131597"/>
                  </a:lnTo>
                  <a:lnTo>
                    <a:pt x="500507" y="131597"/>
                  </a:lnTo>
                  <a:lnTo>
                    <a:pt x="500507" y="123977"/>
                  </a:lnTo>
                  <a:lnTo>
                    <a:pt x="500507" y="121437"/>
                  </a:lnTo>
                  <a:lnTo>
                    <a:pt x="500507" y="108737"/>
                  </a:lnTo>
                  <a:lnTo>
                    <a:pt x="500507" y="9857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4434" y="322566"/>
              <a:ext cx="589280" cy="669290"/>
            </a:xfrm>
            <a:custGeom>
              <a:avLst/>
              <a:gdLst/>
              <a:ahLst/>
              <a:cxnLst/>
              <a:rect l="l" t="t" r="r" b="b"/>
              <a:pathLst>
                <a:path w="589280" h="669290">
                  <a:moveTo>
                    <a:pt x="588848" y="0"/>
                  </a:moveTo>
                  <a:lnTo>
                    <a:pt x="0" y="0"/>
                  </a:lnTo>
                  <a:lnTo>
                    <a:pt x="0" y="541045"/>
                  </a:lnTo>
                  <a:lnTo>
                    <a:pt x="138950" y="669036"/>
                  </a:lnTo>
                  <a:lnTo>
                    <a:pt x="290652" y="669036"/>
                  </a:lnTo>
                  <a:lnTo>
                    <a:pt x="588848" y="669036"/>
                  </a:lnTo>
                  <a:lnTo>
                    <a:pt x="588848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4447" y="322557"/>
              <a:ext cx="589280" cy="669290"/>
            </a:xfrm>
            <a:custGeom>
              <a:avLst/>
              <a:gdLst/>
              <a:ahLst/>
              <a:cxnLst/>
              <a:rect l="l" t="t" r="r" b="b"/>
              <a:pathLst>
                <a:path w="589280" h="669290">
                  <a:moveTo>
                    <a:pt x="290652" y="669036"/>
                  </a:moveTo>
                  <a:lnTo>
                    <a:pt x="138950" y="669036"/>
                  </a:lnTo>
                  <a:lnTo>
                    <a:pt x="0" y="541045"/>
                  </a:lnTo>
                  <a:lnTo>
                    <a:pt x="0" y="334289"/>
                  </a:lnTo>
                  <a:lnTo>
                    <a:pt x="0" y="0"/>
                  </a:lnTo>
                  <a:lnTo>
                    <a:pt x="290652" y="0"/>
                  </a:lnTo>
                  <a:lnTo>
                    <a:pt x="588848" y="0"/>
                  </a:lnTo>
                  <a:lnTo>
                    <a:pt x="588848" y="328168"/>
                  </a:lnTo>
                  <a:lnTo>
                    <a:pt x="588848" y="669036"/>
                  </a:lnTo>
                  <a:lnTo>
                    <a:pt x="290652" y="6690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14453" y="863597"/>
              <a:ext cx="139065" cy="128270"/>
            </a:xfrm>
            <a:custGeom>
              <a:avLst/>
              <a:gdLst/>
              <a:ahLst/>
              <a:cxnLst/>
              <a:rect l="l" t="t" r="r" b="b"/>
              <a:pathLst>
                <a:path w="139064" h="128269">
                  <a:moveTo>
                    <a:pt x="0" y="0"/>
                  </a:moveTo>
                  <a:lnTo>
                    <a:pt x="138950" y="0"/>
                  </a:lnTo>
                  <a:lnTo>
                    <a:pt x="138950" y="1279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1830" y="894575"/>
              <a:ext cx="193675" cy="23495"/>
            </a:xfrm>
            <a:custGeom>
              <a:avLst/>
              <a:gdLst/>
              <a:ahLst/>
              <a:cxnLst/>
              <a:rect l="l" t="t" r="r" b="b"/>
              <a:pathLst>
                <a:path w="193675" h="23494">
                  <a:moveTo>
                    <a:pt x="0" y="0"/>
                  </a:moveTo>
                  <a:lnTo>
                    <a:pt x="87452" y="0"/>
                  </a:lnTo>
                  <a:lnTo>
                    <a:pt x="87452" y="23380"/>
                  </a:lnTo>
                  <a:lnTo>
                    <a:pt x="0" y="23380"/>
                  </a:lnTo>
                  <a:lnTo>
                    <a:pt x="0" y="0"/>
                  </a:lnTo>
                  <a:close/>
                </a:path>
                <a:path w="193675" h="23494">
                  <a:moveTo>
                    <a:pt x="105968" y="0"/>
                  </a:moveTo>
                  <a:lnTo>
                    <a:pt x="193395" y="0"/>
                  </a:lnTo>
                  <a:lnTo>
                    <a:pt x="193395" y="23380"/>
                  </a:lnTo>
                  <a:lnTo>
                    <a:pt x="105968" y="23380"/>
                  </a:lnTo>
                  <a:lnTo>
                    <a:pt x="105968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4239" y="357107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12"/>
                  </a:lnTo>
                  <a:lnTo>
                    <a:pt x="10426" y="10680"/>
                  </a:lnTo>
                  <a:lnTo>
                    <a:pt x="5778" y="13716"/>
                  </a:lnTo>
                  <a:lnTo>
                    <a:pt x="21437" y="27444"/>
                  </a:lnTo>
                  <a:lnTo>
                    <a:pt x="48641" y="7632"/>
                  </a:lnTo>
                  <a:lnTo>
                    <a:pt x="48641" y="30480"/>
                  </a:lnTo>
                  <a:lnTo>
                    <a:pt x="0" y="30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4239" y="405878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12"/>
                  </a:lnTo>
                  <a:lnTo>
                    <a:pt x="10426" y="10680"/>
                  </a:lnTo>
                  <a:lnTo>
                    <a:pt x="5778" y="13716"/>
                  </a:lnTo>
                  <a:lnTo>
                    <a:pt x="21437" y="27444"/>
                  </a:lnTo>
                  <a:lnTo>
                    <a:pt x="48641" y="7607"/>
                  </a:lnTo>
                  <a:lnTo>
                    <a:pt x="48641" y="30480"/>
                  </a:lnTo>
                  <a:lnTo>
                    <a:pt x="0" y="30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4239" y="454648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12"/>
                  </a:lnTo>
                  <a:lnTo>
                    <a:pt x="10426" y="10680"/>
                  </a:lnTo>
                  <a:lnTo>
                    <a:pt x="5778" y="13716"/>
                  </a:lnTo>
                  <a:lnTo>
                    <a:pt x="21437" y="27444"/>
                  </a:lnTo>
                  <a:lnTo>
                    <a:pt x="48641" y="7607"/>
                  </a:lnTo>
                  <a:lnTo>
                    <a:pt x="48641" y="30480"/>
                  </a:lnTo>
                  <a:lnTo>
                    <a:pt x="0" y="30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4239" y="503419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12"/>
                  </a:lnTo>
                  <a:lnTo>
                    <a:pt x="10426" y="10642"/>
                  </a:lnTo>
                  <a:lnTo>
                    <a:pt x="5778" y="13716"/>
                  </a:lnTo>
                  <a:lnTo>
                    <a:pt x="21437" y="27406"/>
                  </a:lnTo>
                  <a:lnTo>
                    <a:pt x="48641" y="7607"/>
                  </a:lnTo>
                  <a:lnTo>
                    <a:pt x="48641" y="30480"/>
                  </a:lnTo>
                  <a:lnTo>
                    <a:pt x="0" y="30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64240" y="552190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12"/>
                  </a:lnTo>
                  <a:lnTo>
                    <a:pt x="10426" y="10642"/>
                  </a:lnTo>
                  <a:lnTo>
                    <a:pt x="5778" y="13690"/>
                  </a:lnTo>
                  <a:lnTo>
                    <a:pt x="21437" y="27406"/>
                  </a:lnTo>
                  <a:lnTo>
                    <a:pt x="48641" y="7607"/>
                  </a:lnTo>
                  <a:lnTo>
                    <a:pt x="48641" y="30480"/>
                  </a:lnTo>
                  <a:lnTo>
                    <a:pt x="0" y="30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4240" y="60096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12"/>
                  </a:lnTo>
                  <a:lnTo>
                    <a:pt x="10426" y="10642"/>
                  </a:lnTo>
                  <a:lnTo>
                    <a:pt x="5778" y="13690"/>
                  </a:lnTo>
                  <a:lnTo>
                    <a:pt x="21437" y="27406"/>
                  </a:lnTo>
                  <a:lnTo>
                    <a:pt x="48641" y="7607"/>
                  </a:lnTo>
                  <a:lnTo>
                    <a:pt x="48641" y="30454"/>
                  </a:lnTo>
                  <a:lnTo>
                    <a:pt x="0" y="304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4240" y="649731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12"/>
                  </a:lnTo>
                  <a:lnTo>
                    <a:pt x="10426" y="10642"/>
                  </a:lnTo>
                  <a:lnTo>
                    <a:pt x="5778" y="13690"/>
                  </a:lnTo>
                  <a:lnTo>
                    <a:pt x="21437" y="27406"/>
                  </a:lnTo>
                  <a:lnTo>
                    <a:pt x="48641" y="7607"/>
                  </a:lnTo>
                  <a:lnTo>
                    <a:pt x="48641" y="30454"/>
                  </a:lnTo>
                  <a:lnTo>
                    <a:pt x="0" y="304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4240" y="698472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37"/>
                  </a:lnTo>
                  <a:lnTo>
                    <a:pt x="10426" y="10680"/>
                  </a:lnTo>
                  <a:lnTo>
                    <a:pt x="5778" y="13716"/>
                  </a:lnTo>
                  <a:lnTo>
                    <a:pt x="21437" y="27444"/>
                  </a:lnTo>
                  <a:lnTo>
                    <a:pt x="48641" y="7632"/>
                  </a:lnTo>
                  <a:lnTo>
                    <a:pt x="48641" y="30480"/>
                  </a:lnTo>
                  <a:lnTo>
                    <a:pt x="0" y="30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64240" y="747242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79">
                  <a:moveTo>
                    <a:pt x="0" y="0"/>
                  </a:moveTo>
                  <a:lnTo>
                    <a:pt x="48641" y="0"/>
                  </a:lnTo>
                  <a:lnTo>
                    <a:pt x="20840" y="19837"/>
                  </a:lnTo>
                  <a:lnTo>
                    <a:pt x="10426" y="10680"/>
                  </a:lnTo>
                  <a:lnTo>
                    <a:pt x="5778" y="13716"/>
                  </a:lnTo>
                  <a:lnTo>
                    <a:pt x="21437" y="27444"/>
                  </a:lnTo>
                  <a:lnTo>
                    <a:pt x="48641" y="7632"/>
                  </a:lnTo>
                  <a:lnTo>
                    <a:pt x="48641" y="30480"/>
                  </a:lnTo>
                  <a:lnTo>
                    <a:pt x="0" y="30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4240" y="796013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4" h="30480">
                  <a:moveTo>
                    <a:pt x="0" y="0"/>
                  </a:moveTo>
                  <a:lnTo>
                    <a:pt x="48641" y="0"/>
                  </a:lnTo>
                  <a:lnTo>
                    <a:pt x="20840" y="19812"/>
                  </a:lnTo>
                  <a:lnTo>
                    <a:pt x="10426" y="10680"/>
                  </a:lnTo>
                  <a:lnTo>
                    <a:pt x="5778" y="13716"/>
                  </a:lnTo>
                  <a:lnTo>
                    <a:pt x="21437" y="27444"/>
                  </a:lnTo>
                  <a:lnTo>
                    <a:pt x="48641" y="7632"/>
                  </a:lnTo>
                  <a:lnTo>
                    <a:pt x="48641" y="30480"/>
                  </a:lnTo>
                  <a:lnTo>
                    <a:pt x="0" y="304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3361" y="1905761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2743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2743200" y="14478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53361" y="1905761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0"/>
                  </a:moveTo>
                  <a:lnTo>
                    <a:pt x="2743200" y="0"/>
                  </a:lnTo>
                  <a:lnTo>
                    <a:pt x="2743200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43258" y="2757933"/>
            <a:ext cx="236029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38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Applicant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hires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Consultants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(Engineer, </a:t>
            </a:r>
            <a:r>
              <a:rPr sz="1200" dirty="0">
                <a:latin typeface="Calibri"/>
                <a:cs typeface="Calibri"/>
              </a:rPr>
              <a:t>Financial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Advisor,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Legal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Counsel)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16277" y="1908489"/>
            <a:ext cx="2768600" cy="3129915"/>
            <a:chOff x="1716277" y="1908489"/>
            <a:chExt cx="2768600" cy="312991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01" y="1908489"/>
              <a:ext cx="1133852" cy="97104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28977" y="3606545"/>
              <a:ext cx="2743200" cy="1419225"/>
            </a:xfrm>
            <a:custGeom>
              <a:avLst/>
              <a:gdLst/>
              <a:ahLst/>
              <a:cxnLst/>
              <a:rect l="l" t="t" r="r" b="b"/>
              <a:pathLst>
                <a:path w="2743200" h="1419225">
                  <a:moveTo>
                    <a:pt x="2743200" y="0"/>
                  </a:moveTo>
                  <a:lnTo>
                    <a:pt x="0" y="0"/>
                  </a:lnTo>
                  <a:lnTo>
                    <a:pt x="0" y="1418844"/>
                  </a:lnTo>
                  <a:lnTo>
                    <a:pt x="2743200" y="1418844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8977" y="3606545"/>
              <a:ext cx="2743200" cy="1419225"/>
            </a:xfrm>
            <a:custGeom>
              <a:avLst/>
              <a:gdLst/>
              <a:ahLst/>
              <a:cxnLst/>
              <a:rect l="l" t="t" r="r" b="b"/>
              <a:pathLst>
                <a:path w="2743200" h="1419225">
                  <a:moveTo>
                    <a:pt x="0" y="0"/>
                  </a:moveTo>
                  <a:lnTo>
                    <a:pt x="2743200" y="0"/>
                  </a:lnTo>
                  <a:lnTo>
                    <a:pt x="2743200" y="1418844"/>
                  </a:lnTo>
                  <a:lnTo>
                    <a:pt x="0" y="141884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58653" y="3812856"/>
            <a:ext cx="248031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For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SRF,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SWIFT, </a:t>
            </a:r>
            <a:r>
              <a:rPr sz="1200" spc="-30" dirty="0">
                <a:latin typeface="Calibri"/>
                <a:cs typeface="Calibri"/>
              </a:rPr>
              <a:t>EDAP,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Programs: Invitations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sent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above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funding</a:t>
            </a:r>
            <a:endParaRPr sz="1200">
              <a:latin typeface="Calibri"/>
              <a:cs typeface="Calibri"/>
            </a:endParaRPr>
          </a:p>
          <a:p>
            <a:pPr marR="52705" algn="ctr">
              <a:lnSpc>
                <a:spcPct val="100000"/>
              </a:lnSpc>
              <a:spcBef>
                <a:spcPts val="550"/>
              </a:spcBef>
            </a:pPr>
            <a:r>
              <a:rPr sz="1200" spc="-20" dirty="0">
                <a:latin typeface="Calibri"/>
                <a:cs typeface="Calibri"/>
              </a:rPr>
              <a:t>line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40661" y="4492561"/>
            <a:ext cx="2768600" cy="2146300"/>
            <a:chOff x="1740661" y="4492561"/>
            <a:chExt cx="2768600" cy="2146300"/>
          </a:xfrm>
        </p:grpSpPr>
        <p:sp>
          <p:nvSpPr>
            <p:cNvPr id="33" name="object 33"/>
            <p:cNvSpPr/>
            <p:nvPr/>
          </p:nvSpPr>
          <p:spPr>
            <a:xfrm>
              <a:off x="2815425" y="4568774"/>
              <a:ext cx="1219200" cy="537845"/>
            </a:xfrm>
            <a:custGeom>
              <a:avLst/>
              <a:gdLst/>
              <a:ahLst/>
              <a:cxnLst/>
              <a:rect l="l" t="t" r="r" b="b"/>
              <a:pathLst>
                <a:path w="1219200" h="537845">
                  <a:moveTo>
                    <a:pt x="1218793" y="0"/>
                  </a:moveTo>
                  <a:lnTo>
                    <a:pt x="1137831" y="0"/>
                  </a:lnTo>
                  <a:lnTo>
                    <a:pt x="1137831" y="4749"/>
                  </a:lnTo>
                  <a:lnTo>
                    <a:pt x="1137831" y="10160"/>
                  </a:lnTo>
                  <a:lnTo>
                    <a:pt x="1137831" y="465759"/>
                  </a:lnTo>
                  <a:lnTo>
                    <a:pt x="4749" y="465759"/>
                  </a:lnTo>
                  <a:lnTo>
                    <a:pt x="4749" y="466090"/>
                  </a:lnTo>
                  <a:lnTo>
                    <a:pt x="0" y="466090"/>
                  </a:lnTo>
                  <a:lnTo>
                    <a:pt x="0" y="537210"/>
                  </a:lnTo>
                  <a:lnTo>
                    <a:pt x="0" y="537387"/>
                  </a:lnTo>
                  <a:lnTo>
                    <a:pt x="4749" y="537387"/>
                  </a:lnTo>
                  <a:lnTo>
                    <a:pt x="1214018" y="537387"/>
                  </a:lnTo>
                  <a:lnTo>
                    <a:pt x="1218793" y="537387"/>
                  </a:lnTo>
                  <a:lnTo>
                    <a:pt x="1218793" y="537210"/>
                  </a:lnTo>
                  <a:lnTo>
                    <a:pt x="1218793" y="10160"/>
                  </a:lnTo>
                  <a:lnTo>
                    <a:pt x="121879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43987" y="4497323"/>
              <a:ext cx="1209675" cy="537210"/>
            </a:xfrm>
            <a:custGeom>
              <a:avLst/>
              <a:gdLst/>
              <a:ahLst/>
              <a:cxnLst/>
              <a:rect l="l" t="t" r="r" b="b"/>
              <a:pathLst>
                <a:path w="1209675" h="537210">
                  <a:moveTo>
                    <a:pt x="1209268" y="0"/>
                  </a:moveTo>
                  <a:lnTo>
                    <a:pt x="0" y="0"/>
                  </a:lnTo>
                  <a:lnTo>
                    <a:pt x="0" y="537159"/>
                  </a:lnTo>
                  <a:lnTo>
                    <a:pt x="1209268" y="537159"/>
                  </a:lnTo>
                  <a:lnTo>
                    <a:pt x="1209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43987" y="4497323"/>
              <a:ext cx="1209675" cy="537210"/>
            </a:xfrm>
            <a:custGeom>
              <a:avLst/>
              <a:gdLst/>
              <a:ahLst/>
              <a:cxnLst/>
              <a:rect l="l" t="t" r="r" b="b"/>
              <a:pathLst>
                <a:path w="1209675" h="537210">
                  <a:moveTo>
                    <a:pt x="0" y="0"/>
                  </a:moveTo>
                  <a:lnTo>
                    <a:pt x="1209268" y="0"/>
                  </a:lnTo>
                  <a:lnTo>
                    <a:pt x="1209268" y="537146"/>
                  </a:lnTo>
                  <a:lnTo>
                    <a:pt x="0" y="537146"/>
                  </a:lnTo>
                  <a:lnTo>
                    <a:pt x="0" y="0"/>
                  </a:lnTo>
                  <a:close/>
                </a:path>
                <a:path w="1209675" h="537210">
                  <a:moveTo>
                    <a:pt x="1034262" y="50545"/>
                  </a:moveTo>
                  <a:lnTo>
                    <a:pt x="1149832" y="50545"/>
                  </a:lnTo>
                  <a:lnTo>
                    <a:pt x="1149832" y="162902"/>
                  </a:lnTo>
                  <a:lnTo>
                    <a:pt x="1034262" y="162902"/>
                  </a:lnTo>
                  <a:lnTo>
                    <a:pt x="1034262" y="50545"/>
                  </a:lnTo>
                  <a:close/>
                </a:path>
                <a:path w="1209675" h="537210">
                  <a:moveTo>
                    <a:pt x="48729" y="51955"/>
                  </a:moveTo>
                  <a:lnTo>
                    <a:pt x="415163" y="51955"/>
                  </a:lnTo>
                  <a:lnTo>
                    <a:pt x="415163" y="68795"/>
                  </a:lnTo>
                  <a:lnTo>
                    <a:pt x="48729" y="68795"/>
                  </a:lnTo>
                  <a:lnTo>
                    <a:pt x="48729" y="51955"/>
                  </a:lnTo>
                  <a:close/>
                </a:path>
                <a:path w="1209675" h="537210">
                  <a:moveTo>
                    <a:pt x="48729" y="77215"/>
                  </a:moveTo>
                  <a:lnTo>
                    <a:pt x="415163" y="77215"/>
                  </a:lnTo>
                  <a:lnTo>
                    <a:pt x="415163" y="94081"/>
                  </a:lnTo>
                  <a:lnTo>
                    <a:pt x="48729" y="94081"/>
                  </a:lnTo>
                  <a:lnTo>
                    <a:pt x="48729" y="77215"/>
                  </a:lnTo>
                  <a:close/>
                </a:path>
                <a:path w="1209675" h="537210">
                  <a:moveTo>
                    <a:pt x="48729" y="102501"/>
                  </a:moveTo>
                  <a:lnTo>
                    <a:pt x="415163" y="102501"/>
                  </a:lnTo>
                  <a:lnTo>
                    <a:pt x="415163" y="119367"/>
                  </a:lnTo>
                  <a:lnTo>
                    <a:pt x="48729" y="119367"/>
                  </a:lnTo>
                  <a:lnTo>
                    <a:pt x="48729" y="102501"/>
                  </a:lnTo>
                  <a:close/>
                </a:path>
                <a:path w="1209675" h="537210">
                  <a:moveTo>
                    <a:pt x="286435" y="127774"/>
                  </a:moveTo>
                  <a:lnTo>
                    <a:pt x="415175" y="127774"/>
                  </a:lnTo>
                  <a:lnTo>
                    <a:pt x="415175" y="144640"/>
                  </a:lnTo>
                  <a:lnTo>
                    <a:pt x="286435" y="144640"/>
                  </a:lnTo>
                  <a:lnTo>
                    <a:pt x="286435" y="1277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53361" y="5106161"/>
              <a:ext cx="2743200" cy="1519555"/>
            </a:xfrm>
            <a:custGeom>
              <a:avLst/>
              <a:gdLst/>
              <a:ahLst/>
              <a:cxnLst/>
              <a:rect l="l" t="t" r="r" b="b"/>
              <a:pathLst>
                <a:path w="2743200" h="1519554">
                  <a:moveTo>
                    <a:pt x="2743200" y="0"/>
                  </a:moveTo>
                  <a:lnTo>
                    <a:pt x="0" y="0"/>
                  </a:lnTo>
                  <a:lnTo>
                    <a:pt x="0" y="1519428"/>
                  </a:lnTo>
                  <a:lnTo>
                    <a:pt x="2743200" y="1519428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3361" y="5106161"/>
              <a:ext cx="2743200" cy="1519555"/>
            </a:xfrm>
            <a:custGeom>
              <a:avLst/>
              <a:gdLst/>
              <a:ahLst/>
              <a:cxnLst/>
              <a:rect l="l" t="t" r="r" b="b"/>
              <a:pathLst>
                <a:path w="2743200" h="1519554">
                  <a:moveTo>
                    <a:pt x="0" y="0"/>
                  </a:moveTo>
                  <a:lnTo>
                    <a:pt x="2743200" y="0"/>
                  </a:lnTo>
                  <a:lnTo>
                    <a:pt x="2743200" y="1519428"/>
                  </a:lnTo>
                  <a:lnTo>
                    <a:pt x="0" y="1519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759966" y="6117942"/>
            <a:ext cx="271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Pre-application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Conference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544186" y="5093461"/>
            <a:ext cx="4937125" cy="1544955"/>
            <a:chOff x="2544186" y="5093461"/>
            <a:chExt cx="4937125" cy="1544955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4186" y="5209463"/>
              <a:ext cx="1283737" cy="96623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725162" y="5106161"/>
              <a:ext cx="2743200" cy="1519555"/>
            </a:xfrm>
            <a:custGeom>
              <a:avLst/>
              <a:gdLst/>
              <a:ahLst/>
              <a:cxnLst/>
              <a:rect l="l" t="t" r="r" b="b"/>
              <a:pathLst>
                <a:path w="2743200" h="1519554">
                  <a:moveTo>
                    <a:pt x="2743199" y="0"/>
                  </a:moveTo>
                  <a:lnTo>
                    <a:pt x="0" y="0"/>
                  </a:lnTo>
                  <a:lnTo>
                    <a:pt x="0" y="1519428"/>
                  </a:lnTo>
                  <a:lnTo>
                    <a:pt x="2743199" y="1519428"/>
                  </a:lnTo>
                  <a:lnTo>
                    <a:pt x="2743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25162" y="5106161"/>
              <a:ext cx="2743200" cy="1519555"/>
            </a:xfrm>
            <a:custGeom>
              <a:avLst/>
              <a:gdLst/>
              <a:ahLst/>
              <a:cxnLst/>
              <a:rect l="l" t="t" r="r" b="b"/>
              <a:pathLst>
                <a:path w="2743200" h="1519554">
                  <a:moveTo>
                    <a:pt x="0" y="0"/>
                  </a:moveTo>
                  <a:lnTo>
                    <a:pt x="2743199" y="0"/>
                  </a:lnTo>
                  <a:lnTo>
                    <a:pt x="2743199" y="1519428"/>
                  </a:lnTo>
                  <a:lnTo>
                    <a:pt x="0" y="1519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901310" y="6026503"/>
            <a:ext cx="2388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280" marR="5080" indent="-8305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Applicant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submits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Financial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Assistance Application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043534" y="5126990"/>
            <a:ext cx="5350510" cy="1490345"/>
            <a:chOff x="5043534" y="5126990"/>
            <a:chExt cx="5350510" cy="1490345"/>
          </a:xfrm>
        </p:grpSpPr>
        <p:sp>
          <p:nvSpPr>
            <p:cNvPr id="45" name="object 45"/>
            <p:cNvSpPr/>
            <p:nvPr/>
          </p:nvSpPr>
          <p:spPr>
            <a:xfrm>
              <a:off x="6472237" y="5250002"/>
              <a:ext cx="697230" cy="805180"/>
            </a:xfrm>
            <a:custGeom>
              <a:avLst/>
              <a:gdLst/>
              <a:ahLst/>
              <a:cxnLst/>
              <a:rect l="l" t="t" r="r" b="b"/>
              <a:pathLst>
                <a:path w="697229" h="805179">
                  <a:moveTo>
                    <a:pt x="697014" y="0"/>
                  </a:moveTo>
                  <a:lnTo>
                    <a:pt x="616038" y="0"/>
                  </a:lnTo>
                  <a:lnTo>
                    <a:pt x="616038" y="4749"/>
                  </a:lnTo>
                  <a:lnTo>
                    <a:pt x="616038" y="9525"/>
                  </a:lnTo>
                  <a:lnTo>
                    <a:pt x="616038" y="52590"/>
                  </a:lnTo>
                  <a:lnTo>
                    <a:pt x="616038" y="57353"/>
                  </a:lnTo>
                  <a:lnTo>
                    <a:pt x="616038" y="62750"/>
                  </a:lnTo>
                  <a:lnTo>
                    <a:pt x="616038" y="621995"/>
                  </a:lnTo>
                  <a:lnTo>
                    <a:pt x="589140" y="621995"/>
                  </a:lnTo>
                  <a:lnTo>
                    <a:pt x="589140" y="621550"/>
                  </a:lnTo>
                  <a:lnTo>
                    <a:pt x="579628" y="621550"/>
                  </a:lnTo>
                  <a:lnTo>
                    <a:pt x="579628" y="621995"/>
                  </a:lnTo>
                  <a:lnTo>
                    <a:pt x="562102" y="621995"/>
                  </a:lnTo>
                  <a:lnTo>
                    <a:pt x="562102" y="0"/>
                  </a:lnTo>
                  <a:lnTo>
                    <a:pt x="110096" y="0"/>
                  </a:lnTo>
                  <a:lnTo>
                    <a:pt x="110096" y="31686"/>
                  </a:lnTo>
                  <a:lnTo>
                    <a:pt x="119634" y="31686"/>
                  </a:lnTo>
                  <a:lnTo>
                    <a:pt x="508190" y="31673"/>
                  </a:lnTo>
                  <a:lnTo>
                    <a:pt x="508190" y="57353"/>
                  </a:lnTo>
                  <a:lnTo>
                    <a:pt x="508190" y="107886"/>
                  </a:lnTo>
                  <a:lnTo>
                    <a:pt x="508190" y="724090"/>
                  </a:lnTo>
                  <a:lnTo>
                    <a:pt x="145529" y="724090"/>
                  </a:lnTo>
                  <a:lnTo>
                    <a:pt x="71272" y="724090"/>
                  </a:lnTo>
                  <a:lnTo>
                    <a:pt x="69342" y="724090"/>
                  </a:lnTo>
                  <a:lnTo>
                    <a:pt x="69342" y="722274"/>
                  </a:lnTo>
                  <a:lnTo>
                    <a:pt x="69342" y="667969"/>
                  </a:lnTo>
                  <a:lnTo>
                    <a:pt x="69342" y="591502"/>
                  </a:lnTo>
                  <a:lnTo>
                    <a:pt x="4762" y="591731"/>
                  </a:lnTo>
                  <a:lnTo>
                    <a:pt x="0" y="591756"/>
                  </a:lnTo>
                  <a:lnTo>
                    <a:pt x="0" y="670280"/>
                  </a:lnTo>
                  <a:lnTo>
                    <a:pt x="143649" y="805053"/>
                  </a:lnTo>
                  <a:lnTo>
                    <a:pt x="589140" y="805053"/>
                  </a:lnTo>
                  <a:lnTo>
                    <a:pt x="589140" y="795528"/>
                  </a:lnTo>
                  <a:lnTo>
                    <a:pt x="589140" y="753999"/>
                  </a:lnTo>
                  <a:lnTo>
                    <a:pt x="643064" y="753999"/>
                  </a:lnTo>
                  <a:lnTo>
                    <a:pt x="643064" y="753630"/>
                  </a:lnTo>
                  <a:lnTo>
                    <a:pt x="643064" y="744740"/>
                  </a:lnTo>
                  <a:lnTo>
                    <a:pt x="643064" y="702957"/>
                  </a:lnTo>
                  <a:lnTo>
                    <a:pt x="697014" y="702957"/>
                  </a:lnTo>
                  <a:lnTo>
                    <a:pt x="69701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5013" y="5913214"/>
              <a:ext cx="157530" cy="14806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400800" y="5178552"/>
              <a:ext cx="687705" cy="795655"/>
            </a:xfrm>
            <a:custGeom>
              <a:avLst/>
              <a:gdLst/>
              <a:ahLst/>
              <a:cxnLst/>
              <a:rect l="l" t="t" r="r" b="b"/>
              <a:pathLst>
                <a:path w="687704" h="795654">
                  <a:moveTo>
                    <a:pt x="687489" y="0"/>
                  </a:moveTo>
                  <a:lnTo>
                    <a:pt x="110109" y="0"/>
                  </a:lnTo>
                  <a:lnTo>
                    <a:pt x="110109" y="52603"/>
                  </a:lnTo>
                  <a:lnTo>
                    <a:pt x="52222" y="52603"/>
                  </a:lnTo>
                  <a:lnTo>
                    <a:pt x="52222" y="103124"/>
                  </a:lnTo>
                  <a:lnTo>
                    <a:pt x="0" y="103124"/>
                  </a:lnTo>
                  <a:lnTo>
                    <a:pt x="0" y="663460"/>
                  </a:lnTo>
                  <a:lnTo>
                    <a:pt x="140779" y="795528"/>
                  </a:lnTo>
                  <a:lnTo>
                    <a:pt x="579628" y="795528"/>
                  </a:lnTo>
                  <a:lnTo>
                    <a:pt x="579628" y="744753"/>
                  </a:lnTo>
                  <a:lnTo>
                    <a:pt x="633539" y="744753"/>
                  </a:lnTo>
                  <a:lnTo>
                    <a:pt x="633539" y="744486"/>
                  </a:lnTo>
                  <a:lnTo>
                    <a:pt x="633539" y="693445"/>
                  </a:lnTo>
                  <a:lnTo>
                    <a:pt x="687489" y="693445"/>
                  </a:lnTo>
                  <a:lnTo>
                    <a:pt x="687489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00800" y="5178547"/>
              <a:ext cx="687705" cy="795655"/>
            </a:xfrm>
            <a:custGeom>
              <a:avLst/>
              <a:gdLst/>
              <a:ahLst/>
              <a:cxnLst/>
              <a:rect l="l" t="t" r="r" b="b"/>
              <a:pathLst>
                <a:path w="687704" h="795654">
                  <a:moveTo>
                    <a:pt x="0" y="663460"/>
                  </a:moveTo>
                  <a:lnTo>
                    <a:pt x="0" y="103124"/>
                  </a:lnTo>
                  <a:lnTo>
                    <a:pt x="52222" y="103124"/>
                  </a:lnTo>
                  <a:lnTo>
                    <a:pt x="52222" y="52603"/>
                  </a:lnTo>
                  <a:lnTo>
                    <a:pt x="110109" y="52603"/>
                  </a:lnTo>
                  <a:lnTo>
                    <a:pt x="110109" y="0"/>
                  </a:lnTo>
                  <a:lnTo>
                    <a:pt x="687489" y="0"/>
                  </a:lnTo>
                  <a:lnTo>
                    <a:pt x="687489" y="693445"/>
                  </a:lnTo>
                  <a:lnTo>
                    <a:pt x="633539" y="693445"/>
                  </a:lnTo>
                  <a:lnTo>
                    <a:pt x="633539" y="744486"/>
                  </a:lnTo>
                  <a:lnTo>
                    <a:pt x="579628" y="744486"/>
                  </a:lnTo>
                  <a:lnTo>
                    <a:pt x="579628" y="795528"/>
                  </a:lnTo>
                  <a:lnTo>
                    <a:pt x="140779" y="795528"/>
                  </a:lnTo>
                  <a:lnTo>
                    <a:pt x="0" y="6634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53022" y="5231145"/>
              <a:ext cx="581660" cy="692150"/>
            </a:xfrm>
            <a:custGeom>
              <a:avLst/>
              <a:gdLst/>
              <a:ahLst/>
              <a:cxnLst/>
              <a:rect l="l" t="t" r="r" b="b"/>
              <a:pathLst>
                <a:path w="581659" h="692150">
                  <a:moveTo>
                    <a:pt x="58458" y="0"/>
                  </a:moveTo>
                  <a:lnTo>
                    <a:pt x="581317" y="0"/>
                  </a:lnTo>
                  <a:lnTo>
                    <a:pt x="581317" y="691883"/>
                  </a:lnTo>
                  <a:lnTo>
                    <a:pt x="527405" y="691883"/>
                  </a:lnTo>
                  <a:lnTo>
                    <a:pt x="527405" y="50533"/>
                  </a:lnTo>
                  <a:lnTo>
                    <a:pt x="0" y="50533"/>
                  </a:lnTo>
                  <a:lnTo>
                    <a:pt x="0" y="0"/>
                  </a:lnTo>
                  <a:lnTo>
                    <a:pt x="58458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00800" y="5841487"/>
              <a:ext cx="140970" cy="132715"/>
            </a:xfrm>
            <a:custGeom>
              <a:avLst/>
              <a:gdLst/>
              <a:ahLst/>
              <a:cxnLst/>
              <a:rect l="l" t="t" r="r" b="b"/>
              <a:pathLst>
                <a:path w="140970" h="132714">
                  <a:moveTo>
                    <a:pt x="0" y="520"/>
                  </a:moveTo>
                  <a:lnTo>
                    <a:pt x="140779" y="0"/>
                  </a:lnTo>
                  <a:lnTo>
                    <a:pt x="140779" y="132587"/>
                  </a:lnTo>
                  <a:lnTo>
                    <a:pt x="0" y="5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3534" y="5190885"/>
              <a:ext cx="937750" cy="87304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637526" y="5139690"/>
              <a:ext cx="2743200" cy="1464945"/>
            </a:xfrm>
            <a:custGeom>
              <a:avLst/>
              <a:gdLst/>
              <a:ahLst/>
              <a:cxnLst/>
              <a:rect l="l" t="t" r="r" b="b"/>
              <a:pathLst>
                <a:path w="2743200" h="1464945">
                  <a:moveTo>
                    <a:pt x="2743200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743200" y="1464564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37526" y="5139690"/>
              <a:ext cx="2743200" cy="1464945"/>
            </a:xfrm>
            <a:custGeom>
              <a:avLst/>
              <a:gdLst/>
              <a:ahLst/>
              <a:cxnLst/>
              <a:rect l="l" t="t" r="r" b="b"/>
              <a:pathLst>
                <a:path w="2743200" h="1464945">
                  <a:moveTo>
                    <a:pt x="0" y="0"/>
                  </a:moveTo>
                  <a:lnTo>
                    <a:pt x="2743200" y="0"/>
                  </a:lnTo>
                  <a:lnTo>
                    <a:pt x="2743200" y="1464564"/>
                  </a:lnTo>
                  <a:lnTo>
                    <a:pt x="0" y="146456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771614" y="5163056"/>
            <a:ext cx="2474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 marR="5080" indent="-8737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TWDB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Board</a:t>
            </a:r>
            <a:r>
              <a:rPr sz="1200" spc="-10" dirty="0">
                <a:latin typeface="Calibri"/>
                <a:cs typeface="Calibri"/>
              </a:rPr>
              <a:t> Consideration/Approval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Application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620254" y="3510026"/>
            <a:ext cx="2768600" cy="2985770"/>
            <a:chOff x="7620254" y="3510026"/>
            <a:chExt cx="2768600" cy="2985770"/>
          </a:xfrm>
        </p:grpSpPr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4131" y="5578047"/>
              <a:ext cx="903238" cy="91733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632954" y="3522726"/>
              <a:ext cx="2743200" cy="1388745"/>
            </a:xfrm>
            <a:custGeom>
              <a:avLst/>
              <a:gdLst/>
              <a:ahLst/>
              <a:cxnLst/>
              <a:rect l="l" t="t" r="r" b="b"/>
              <a:pathLst>
                <a:path w="2743200" h="1388745">
                  <a:moveTo>
                    <a:pt x="2743200" y="0"/>
                  </a:moveTo>
                  <a:lnTo>
                    <a:pt x="0" y="0"/>
                  </a:lnTo>
                  <a:lnTo>
                    <a:pt x="0" y="1388364"/>
                  </a:lnTo>
                  <a:lnTo>
                    <a:pt x="2743200" y="1388364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32954" y="3522726"/>
              <a:ext cx="2743200" cy="1388745"/>
            </a:xfrm>
            <a:custGeom>
              <a:avLst/>
              <a:gdLst/>
              <a:ahLst/>
              <a:cxnLst/>
              <a:rect l="l" t="t" r="r" b="b"/>
              <a:pathLst>
                <a:path w="2743200" h="1388745">
                  <a:moveTo>
                    <a:pt x="0" y="0"/>
                  </a:moveTo>
                  <a:lnTo>
                    <a:pt x="2743200" y="0"/>
                  </a:lnTo>
                  <a:lnTo>
                    <a:pt x="2743200" y="1388364"/>
                  </a:lnTo>
                  <a:lnTo>
                    <a:pt x="0" y="138836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486046" y="3615852"/>
            <a:ext cx="973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Closing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608061" y="1893061"/>
            <a:ext cx="2768600" cy="2994660"/>
            <a:chOff x="7608061" y="1893061"/>
            <a:chExt cx="2768600" cy="2994660"/>
          </a:xfrm>
        </p:grpSpPr>
        <p:sp>
          <p:nvSpPr>
            <p:cNvPr id="61" name="object 61"/>
            <p:cNvSpPr/>
            <p:nvPr/>
          </p:nvSpPr>
          <p:spPr>
            <a:xfrm>
              <a:off x="8389417" y="3964736"/>
              <a:ext cx="1228725" cy="923290"/>
            </a:xfrm>
            <a:custGeom>
              <a:avLst/>
              <a:gdLst/>
              <a:ahLst/>
              <a:cxnLst/>
              <a:rect l="l" t="t" r="r" b="b"/>
              <a:pathLst>
                <a:path w="1228725" h="923289">
                  <a:moveTo>
                    <a:pt x="500392" y="63030"/>
                  </a:moveTo>
                  <a:lnTo>
                    <a:pt x="474586" y="29794"/>
                  </a:lnTo>
                  <a:lnTo>
                    <a:pt x="441223" y="7099"/>
                  </a:lnTo>
                  <a:lnTo>
                    <a:pt x="423951" y="0"/>
                  </a:lnTo>
                  <a:lnTo>
                    <a:pt x="428358" y="11658"/>
                  </a:lnTo>
                  <a:lnTo>
                    <a:pt x="428434" y="11925"/>
                  </a:lnTo>
                  <a:lnTo>
                    <a:pt x="431444" y="22174"/>
                  </a:lnTo>
                  <a:lnTo>
                    <a:pt x="432612" y="32092"/>
                  </a:lnTo>
                  <a:lnTo>
                    <a:pt x="433679" y="40741"/>
                  </a:lnTo>
                  <a:lnTo>
                    <a:pt x="436003" y="47574"/>
                  </a:lnTo>
                  <a:lnTo>
                    <a:pt x="438327" y="53187"/>
                  </a:lnTo>
                  <a:lnTo>
                    <a:pt x="439381" y="58216"/>
                  </a:lnTo>
                  <a:lnTo>
                    <a:pt x="489102" y="62801"/>
                  </a:lnTo>
                  <a:lnTo>
                    <a:pt x="495274" y="62928"/>
                  </a:lnTo>
                  <a:lnTo>
                    <a:pt x="500392" y="63030"/>
                  </a:lnTo>
                  <a:close/>
                </a:path>
                <a:path w="1228725" h="923289">
                  <a:moveTo>
                    <a:pt x="1228725" y="205409"/>
                  </a:moveTo>
                  <a:lnTo>
                    <a:pt x="1209560" y="167525"/>
                  </a:lnTo>
                  <a:lnTo>
                    <a:pt x="1173607" y="146240"/>
                  </a:lnTo>
                  <a:lnTo>
                    <a:pt x="1147775" y="137706"/>
                  </a:lnTo>
                  <a:lnTo>
                    <a:pt x="1147775" y="142722"/>
                  </a:lnTo>
                  <a:lnTo>
                    <a:pt x="1147762" y="841971"/>
                  </a:lnTo>
                  <a:lnTo>
                    <a:pt x="9525" y="841971"/>
                  </a:lnTo>
                  <a:lnTo>
                    <a:pt x="4762" y="841971"/>
                  </a:lnTo>
                  <a:lnTo>
                    <a:pt x="0" y="841971"/>
                  </a:lnTo>
                  <a:lnTo>
                    <a:pt x="0" y="922934"/>
                  </a:lnTo>
                  <a:lnTo>
                    <a:pt x="1228725" y="922934"/>
                  </a:lnTo>
                  <a:lnTo>
                    <a:pt x="1228725" y="913409"/>
                  </a:lnTo>
                  <a:lnTo>
                    <a:pt x="1228725" y="20540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317985" y="3892295"/>
              <a:ext cx="1219200" cy="914400"/>
            </a:xfrm>
            <a:custGeom>
              <a:avLst/>
              <a:gdLst/>
              <a:ahLst/>
              <a:cxnLst/>
              <a:rect l="l" t="t" r="r" b="b"/>
              <a:pathLst>
                <a:path w="1219200" h="914400">
                  <a:moveTo>
                    <a:pt x="415493" y="0"/>
                  </a:moveTo>
                  <a:lnTo>
                    <a:pt x="249904" y="101"/>
                  </a:lnTo>
                  <a:lnTo>
                    <a:pt x="163487" y="814"/>
                  </a:lnTo>
                  <a:lnTo>
                    <a:pt x="115773" y="6515"/>
                  </a:lnTo>
                  <a:lnTo>
                    <a:pt x="81299" y="23977"/>
                  </a:lnTo>
                  <a:lnTo>
                    <a:pt x="54470" y="71843"/>
                  </a:lnTo>
                  <a:lnTo>
                    <a:pt x="49489" y="84293"/>
                  </a:lnTo>
                  <a:lnTo>
                    <a:pt x="42041" y="99400"/>
                  </a:lnTo>
                  <a:lnTo>
                    <a:pt x="40868" y="104520"/>
                  </a:lnTo>
                  <a:lnTo>
                    <a:pt x="34036" y="111036"/>
                  </a:lnTo>
                  <a:lnTo>
                    <a:pt x="34036" y="117563"/>
                  </a:lnTo>
                  <a:lnTo>
                    <a:pt x="27266" y="124078"/>
                  </a:lnTo>
                  <a:lnTo>
                    <a:pt x="27266" y="130644"/>
                  </a:lnTo>
                  <a:lnTo>
                    <a:pt x="20434" y="137159"/>
                  </a:lnTo>
                  <a:lnTo>
                    <a:pt x="13614" y="137159"/>
                  </a:lnTo>
                  <a:lnTo>
                    <a:pt x="0" y="143675"/>
                  </a:lnTo>
                  <a:lnTo>
                    <a:pt x="0" y="914399"/>
                  </a:lnTo>
                  <a:lnTo>
                    <a:pt x="1219200" y="914399"/>
                  </a:lnTo>
                  <a:lnTo>
                    <a:pt x="1219200" y="202476"/>
                  </a:lnTo>
                  <a:lnTo>
                    <a:pt x="1213984" y="188899"/>
                  </a:lnTo>
                  <a:lnTo>
                    <a:pt x="1191945" y="156756"/>
                  </a:lnTo>
                  <a:lnTo>
                    <a:pt x="1137475" y="137159"/>
                  </a:lnTo>
                  <a:lnTo>
                    <a:pt x="1117041" y="137159"/>
                  </a:lnTo>
                  <a:lnTo>
                    <a:pt x="740405" y="136918"/>
                  </a:lnTo>
                  <a:lnTo>
                    <a:pt x="630037" y="136345"/>
                  </a:lnTo>
                  <a:lnTo>
                    <a:pt x="590698" y="135866"/>
                  </a:lnTo>
                  <a:lnTo>
                    <a:pt x="538508" y="134411"/>
                  </a:lnTo>
                  <a:lnTo>
                    <a:pt x="509772" y="125627"/>
                  </a:lnTo>
                  <a:lnTo>
                    <a:pt x="507441" y="120011"/>
                  </a:lnTo>
                  <a:lnTo>
                    <a:pt x="505109" y="113182"/>
                  </a:lnTo>
                  <a:lnTo>
                    <a:pt x="502877" y="94609"/>
                  </a:lnTo>
                  <a:lnTo>
                    <a:pt x="499786" y="84089"/>
                  </a:lnTo>
                  <a:lnTo>
                    <a:pt x="484131" y="48990"/>
                  </a:lnTo>
                  <a:lnTo>
                    <a:pt x="456361" y="19596"/>
                  </a:lnTo>
                  <a:lnTo>
                    <a:pt x="428264" y="4892"/>
                  </a:lnTo>
                  <a:lnTo>
                    <a:pt x="41549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317985" y="3892295"/>
              <a:ext cx="1219200" cy="914400"/>
            </a:xfrm>
            <a:custGeom>
              <a:avLst/>
              <a:gdLst/>
              <a:ahLst/>
              <a:cxnLst/>
              <a:rect l="l" t="t" r="r" b="b"/>
              <a:pathLst>
                <a:path w="1219200" h="914400">
                  <a:moveTo>
                    <a:pt x="1117041" y="137159"/>
                  </a:moveTo>
                  <a:lnTo>
                    <a:pt x="1000793" y="137156"/>
                  </a:lnTo>
                  <a:lnTo>
                    <a:pt x="899965" y="137129"/>
                  </a:lnTo>
                  <a:lnTo>
                    <a:pt x="813516" y="137058"/>
                  </a:lnTo>
                  <a:lnTo>
                    <a:pt x="740405" y="136918"/>
                  </a:lnTo>
                  <a:lnTo>
                    <a:pt x="679593" y="136688"/>
                  </a:lnTo>
                  <a:lnTo>
                    <a:pt x="630037" y="136345"/>
                  </a:lnTo>
                  <a:lnTo>
                    <a:pt x="590698" y="135866"/>
                  </a:lnTo>
                  <a:lnTo>
                    <a:pt x="538508" y="134411"/>
                  </a:lnTo>
                  <a:lnTo>
                    <a:pt x="509772" y="125627"/>
                  </a:lnTo>
                  <a:lnTo>
                    <a:pt x="507441" y="120011"/>
                  </a:lnTo>
                  <a:lnTo>
                    <a:pt x="505109" y="113182"/>
                  </a:lnTo>
                  <a:lnTo>
                    <a:pt x="504050" y="104520"/>
                  </a:lnTo>
                  <a:lnTo>
                    <a:pt x="502877" y="94609"/>
                  </a:lnTo>
                  <a:lnTo>
                    <a:pt x="499786" y="84089"/>
                  </a:lnTo>
                  <a:lnTo>
                    <a:pt x="495413" y="72356"/>
                  </a:lnTo>
                  <a:lnTo>
                    <a:pt x="490397" y="58800"/>
                  </a:lnTo>
                  <a:lnTo>
                    <a:pt x="484131" y="48990"/>
                  </a:lnTo>
                  <a:lnTo>
                    <a:pt x="456361" y="19596"/>
                  </a:lnTo>
                  <a:lnTo>
                    <a:pt x="419005" y="1222"/>
                  </a:lnTo>
                  <a:lnTo>
                    <a:pt x="415493" y="0"/>
                  </a:lnTo>
                  <a:lnTo>
                    <a:pt x="249904" y="101"/>
                  </a:lnTo>
                  <a:lnTo>
                    <a:pt x="163487" y="814"/>
                  </a:lnTo>
                  <a:lnTo>
                    <a:pt x="115773" y="6515"/>
                  </a:lnTo>
                  <a:lnTo>
                    <a:pt x="81299" y="23977"/>
                  </a:lnTo>
                  <a:lnTo>
                    <a:pt x="69816" y="42449"/>
                  </a:lnTo>
                  <a:lnTo>
                    <a:pt x="64711" y="52255"/>
                  </a:lnTo>
                  <a:lnTo>
                    <a:pt x="59593" y="62055"/>
                  </a:lnTo>
                  <a:lnTo>
                    <a:pt x="54470" y="71843"/>
                  </a:lnTo>
                  <a:lnTo>
                    <a:pt x="49489" y="84293"/>
                  </a:lnTo>
                  <a:lnTo>
                    <a:pt x="45131" y="93068"/>
                  </a:lnTo>
                  <a:lnTo>
                    <a:pt x="42041" y="99400"/>
                  </a:lnTo>
                  <a:lnTo>
                    <a:pt x="40868" y="104520"/>
                  </a:lnTo>
                  <a:lnTo>
                    <a:pt x="34036" y="111036"/>
                  </a:lnTo>
                  <a:lnTo>
                    <a:pt x="34036" y="117563"/>
                  </a:lnTo>
                  <a:lnTo>
                    <a:pt x="27266" y="124078"/>
                  </a:lnTo>
                  <a:lnTo>
                    <a:pt x="27266" y="130644"/>
                  </a:lnTo>
                  <a:lnTo>
                    <a:pt x="20434" y="137159"/>
                  </a:lnTo>
                  <a:lnTo>
                    <a:pt x="13614" y="137159"/>
                  </a:lnTo>
                  <a:lnTo>
                    <a:pt x="0" y="143675"/>
                  </a:lnTo>
                  <a:lnTo>
                    <a:pt x="0" y="156756"/>
                  </a:lnTo>
                  <a:lnTo>
                    <a:pt x="0" y="457199"/>
                  </a:lnTo>
                  <a:lnTo>
                    <a:pt x="0" y="914399"/>
                  </a:lnTo>
                  <a:lnTo>
                    <a:pt x="619823" y="914399"/>
                  </a:lnTo>
                  <a:lnTo>
                    <a:pt x="1219200" y="914399"/>
                  </a:lnTo>
                  <a:lnTo>
                    <a:pt x="1219200" y="457199"/>
                  </a:lnTo>
                  <a:lnTo>
                    <a:pt x="1219200" y="222084"/>
                  </a:lnTo>
                  <a:lnTo>
                    <a:pt x="1219200" y="202476"/>
                  </a:lnTo>
                  <a:lnTo>
                    <a:pt x="1213984" y="188899"/>
                  </a:lnTo>
                  <a:lnTo>
                    <a:pt x="1191945" y="156756"/>
                  </a:lnTo>
                  <a:lnTo>
                    <a:pt x="1152694" y="142054"/>
                  </a:lnTo>
                  <a:lnTo>
                    <a:pt x="1137475" y="137159"/>
                  </a:lnTo>
                  <a:lnTo>
                    <a:pt x="1117041" y="1371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620761" y="1905761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27432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2743200" y="14478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20761" y="1905761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0"/>
                  </a:moveTo>
                  <a:lnTo>
                    <a:pt x="2743200" y="0"/>
                  </a:lnTo>
                  <a:lnTo>
                    <a:pt x="2743200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7928006" y="2789942"/>
            <a:ext cx="212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145" marR="5080" indent="-767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Delivery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Applicant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receives financing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7624826" y="244093"/>
            <a:ext cx="2768600" cy="2419985"/>
            <a:chOff x="7624826" y="244093"/>
            <a:chExt cx="2768600" cy="2419985"/>
          </a:xfrm>
        </p:grpSpPr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42614" y="1906517"/>
              <a:ext cx="688730" cy="75710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637526" y="256793"/>
              <a:ext cx="2743200" cy="1524000"/>
            </a:xfrm>
            <a:custGeom>
              <a:avLst/>
              <a:gdLst/>
              <a:ahLst/>
              <a:cxnLst/>
              <a:rect l="l" t="t" r="r" b="b"/>
              <a:pathLst>
                <a:path w="2743200" h="1524000">
                  <a:moveTo>
                    <a:pt x="27432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743200" y="15240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637526" y="256793"/>
              <a:ext cx="2743200" cy="1524000"/>
            </a:xfrm>
            <a:custGeom>
              <a:avLst/>
              <a:gdLst/>
              <a:ahLst/>
              <a:cxnLst/>
              <a:rect l="l" t="t" r="r" b="b"/>
              <a:pathLst>
                <a:path w="2743200" h="1524000">
                  <a:moveTo>
                    <a:pt x="0" y="0"/>
                  </a:moveTo>
                  <a:lnTo>
                    <a:pt x="2743200" y="0"/>
                  </a:lnTo>
                  <a:lnTo>
                    <a:pt x="27432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837113" y="280117"/>
            <a:ext cx="2341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Project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Goes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Through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Planning, </a:t>
            </a:r>
            <a:r>
              <a:rPr sz="1200" dirty="0">
                <a:latin typeface="Calibri"/>
                <a:cs typeface="Calibri"/>
              </a:rPr>
              <a:t>Acquisition,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Design,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Construction phase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680458" y="216661"/>
            <a:ext cx="3968115" cy="1549400"/>
            <a:chOff x="4680458" y="216661"/>
            <a:chExt cx="3968115" cy="1549400"/>
          </a:xfrm>
        </p:grpSpPr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4274" y="820767"/>
              <a:ext cx="693826" cy="84125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693158" y="229361"/>
              <a:ext cx="2743200" cy="1524000"/>
            </a:xfrm>
            <a:custGeom>
              <a:avLst/>
              <a:gdLst/>
              <a:ahLst/>
              <a:cxnLst/>
              <a:rect l="l" t="t" r="r" b="b"/>
              <a:pathLst>
                <a:path w="2743200" h="1524000">
                  <a:moveTo>
                    <a:pt x="2743199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743199" y="1524000"/>
                  </a:lnTo>
                  <a:lnTo>
                    <a:pt x="2743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93158" y="229361"/>
              <a:ext cx="2743200" cy="1524000"/>
            </a:xfrm>
            <a:custGeom>
              <a:avLst/>
              <a:gdLst/>
              <a:ahLst/>
              <a:cxnLst/>
              <a:rect l="l" t="t" r="r" b="b"/>
              <a:pathLst>
                <a:path w="2743200" h="1524000">
                  <a:moveTo>
                    <a:pt x="0" y="0"/>
                  </a:moveTo>
                  <a:lnTo>
                    <a:pt x="2743199" y="0"/>
                  </a:lnTo>
                  <a:lnTo>
                    <a:pt x="2743199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770778" y="182372"/>
            <a:ext cx="1898014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Financial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Accounting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Loan </a:t>
            </a:r>
            <a:r>
              <a:rPr sz="1200" spc="-10" dirty="0">
                <a:latin typeface="Calibri"/>
                <a:cs typeface="Calibri"/>
              </a:rPr>
              <a:t>Repayment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816861" y="445262"/>
            <a:ext cx="8407400" cy="6045200"/>
            <a:chOff x="1816861" y="445262"/>
            <a:chExt cx="8407400" cy="6045200"/>
          </a:xfrm>
        </p:grpSpPr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68696" y="609600"/>
              <a:ext cx="1295399" cy="109423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1924" y="2268029"/>
              <a:ext cx="1037805" cy="25932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89485" y="2407776"/>
              <a:ext cx="91338" cy="8378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34253" y="2304652"/>
              <a:ext cx="118148" cy="18552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89485" y="2302874"/>
              <a:ext cx="78016" cy="7741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491925" y="2267873"/>
              <a:ext cx="1038225" cy="259715"/>
            </a:xfrm>
            <a:custGeom>
              <a:avLst/>
              <a:gdLst/>
              <a:ahLst/>
              <a:cxnLst/>
              <a:rect l="l" t="t" r="r" b="b"/>
              <a:pathLst>
                <a:path w="1038225" h="259714">
                  <a:moveTo>
                    <a:pt x="867130" y="1193"/>
                  </a:moveTo>
                  <a:lnTo>
                    <a:pt x="931697" y="1193"/>
                  </a:lnTo>
                  <a:lnTo>
                    <a:pt x="943070" y="1441"/>
                  </a:lnTo>
                  <a:lnTo>
                    <a:pt x="986836" y="10156"/>
                  </a:lnTo>
                  <a:lnTo>
                    <a:pt x="1016546" y="37553"/>
                  </a:lnTo>
                  <a:lnTo>
                    <a:pt x="1022502" y="66560"/>
                  </a:lnTo>
                  <a:lnTo>
                    <a:pt x="1022502" y="72783"/>
                  </a:lnTo>
                  <a:lnTo>
                    <a:pt x="1021702" y="78638"/>
                  </a:lnTo>
                  <a:lnTo>
                    <a:pt x="1020114" y="84137"/>
                  </a:lnTo>
                  <a:lnTo>
                    <a:pt x="1018527" y="89636"/>
                  </a:lnTo>
                  <a:lnTo>
                    <a:pt x="1016215" y="94640"/>
                  </a:lnTo>
                  <a:lnTo>
                    <a:pt x="1013167" y="99136"/>
                  </a:lnTo>
                  <a:lnTo>
                    <a:pt x="1010119" y="103644"/>
                  </a:lnTo>
                  <a:lnTo>
                    <a:pt x="986739" y="119405"/>
                  </a:lnTo>
                  <a:lnTo>
                    <a:pt x="994029" y="120726"/>
                  </a:lnTo>
                  <a:lnTo>
                    <a:pt x="1022997" y="139179"/>
                  </a:lnTo>
                  <a:lnTo>
                    <a:pt x="1027569" y="144411"/>
                  </a:lnTo>
                  <a:lnTo>
                    <a:pt x="1031176" y="150533"/>
                  </a:lnTo>
                  <a:lnTo>
                    <a:pt x="1033830" y="157556"/>
                  </a:lnTo>
                  <a:lnTo>
                    <a:pt x="1036472" y="164579"/>
                  </a:lnTo>
                  <a:lnTo>
                    <a:pt x="1037805" y="172453"/>
                  </a:lnTo>
                  <a:lnTo>
                    <a:pt x="1037805" y="181203"/>
                  </a:lnTo>
                  <a:lnTo>
                    <a:pt x="1037805" y="190334"/>
                  </a:lnTo>
                  <a:lnTo>
                    <a:pt x="1036548" y="198615"/>
                  </a:lnTo>
                  <a:lnTo>
                    <a:pt x="1034021" y="206032"/>
                  </a:lnTo>
                  <a:lnTo>
                    <a:pt x="1031506" y="213448"/>
                  </a:lnTo>
                  <a:lnTo>
                    <a:pt x="1001547" y="244513"/>
                  </a:lnTo>
                  <a:lnTo>
                    <a:pt x="963587" y="256400"/>
                  </a:lnTo>
                  <a:lnTo>
                    <a:pt x="935482" y="258292"/>
                  </a:lnTo>
                  <a:lnTo>
                    <a:pt x="867130" y="258292"/>
                  </a:lnTo>
                  <a:lnTo>
                    <a:pt x="862761" y="258292"/>
                  </a:lnTo>
                  <a:lnTo>
                    <a:pt x="859078" y="256997"/>
                  </a:lnTo>
                  <a:lnTo>
                    <a:pt x="856107" y="254419"/>
                  </a:lnTo>
                  <a:lnTo>
                    <a:pt x="853122" y="251828"/>
                  </a:lnTo>
                  <a:lnTo>
                    <a:pt x="851636" y="247624"/>
                  </a:lnTo>
                  <a:lnTo>
                    <a:pt x="851636" y="241795"/>
                  </a:lnTo>
                  <a:lnTo>
                    <a:pt x="851636" y="17678"/>
                  </a:lnTo>
                  <a:lnTo>
                    <a:pt x="851636" y="11849"/>
                  </a:lnTo>
                  <a:lnTo>
                    <a:pt x="853122" y="7645"/>
                  </a:lnTo>
                  <a:lnTo>
                    <a:pt x="856107" y="5067"/>
                  </a:lnTo>
                  <a:lnTo>
                    <a:pt x="859078" y="2476"/>
                  </a:lnTo>
                  <a:lnTo>
                    <a:pt x="862761" y="1193"/>
                  </a:lnTo>
                  <a:lnTo>
                    <a:pt x="867130" y="1193"/>
                  </a:lnTo>
                  <a:close/>
                </a:path>
                <a:path w="1038225" h="259714">
                  <a:moveTo>
                    <a:pt x="611098" y="1193"/>
                  </a:moveTo>
                  <a:lnTo>
                    <a:pt x="677062" y="1193"/>
                  </a:lnTo>
                  <a:lnTo>
                    <a:pt x="693595" y="1696"/>
                  </a:lnTo>
                  <a:lnTo>
                    <a:pt x="735380" y="9232"/>
                  </a:lnTo>
                  <a:lnTo>
                    <a:pt x="775703" y="33083"/>
                  </a:lnTo>
                  <a:lnTo>
                    <a:pt x="800646" y="72123"/>
                  </a:lnTo>
                  <a:lnTo>
                    <a:pt x="808657" y="111121"/>
                  </a:lnTo>
                  <a:lnTo>
                    <a:pt x="809193" y="125958"/>
                  </a:lnTo>
                  <a:lnTo>
                    <a:pt x="808614" y="143005"/>
                  </a:lnTo>
                  <a:lnTo>
                    <a:pt x="799947" y="186461"/>
                  </a:lnTo>
                  <a:lnTo>
                    <a:pt x="773429" y="227495"/>
                  </a:lnTo>
                  <a:lnTo>
                    <a:pt x="731405" y="250837"/>
                  </a:lnTo>
                  <a:lnTo>
                    <a:pt x="688987" y="257826"/>
                  </a:lnTo>
                  <a:lnTo>
                    <a:pt x="672490" y="258292"/>
                  </a:lnTo>
                  <a:lnTo>
                    <a:pt x="611098" y="258292"/>
                  </a:lnTo>
                  <a:lnTo>
                    <a:pt x="606729" y="258292"/>
                  </a:lnTo>
                  <a:lnTo>
                    <a:pt x="603046" y="256997"/>
                  </a:lnTo>
                  <a:lnTo>
                    <a:pt x="600074" y="254419"/>
                  </a:lnTo>
                  <a:lnTo>
                    <a:pt x="597090" y="251828"/>
                  </a:lnTo>
                  <a:lnTo>
                    <a:pt x="595604" y="247624"/>
                  </a:lnTo>
                  <a:lnTo>
                    <a:pt x="595604" y="241795"/>
                  </a:lnTo>
                  <a:lnTo>
                    <a:pt x="595604" y="17678"/>
                  </a:lnTo>
                  <a:lnTo>
                    <a:pt x="595604" y="11849"/>
                  </a:lnTo>
                  <a:lnTo>
                    <a:pt x="597090" y="7645"/>
                  </a:lnTo>
                  <a:lnTo>
                    <a:pt x="600074" y="5067"/>
                  </a:lnTo>
                  <a:lnTo>
                    <a:pt x="603046" y="2476"/>
                  </a:lnTo>
                  <a:lnTo>
                    <a:pt x="606729" y="1193"/>
                  </a:lnTo>
                  <a:lnTo>
                    <a:pt x="611098" y="1193"/>
                  </a:lnTo>
                  <a:close/>
                </a:path>
                <a:path w="1038225" h="259714">
                  <a:moveTo>
                    <a:pt x="7746" y="1193"/>
                  </a:moveTo>
                  <a:lnTo>
                    <a:pt x="188950" y="1193"/>
                  </a:lnTo>
                  <a:lnTo>
                    <a:pt x="190131" y="1193"/>
                  </a:lnTo>
                  <a:lnTo>
                    <a:pt x="191223" y="1549"/>
                  </a:lnTo>
                  <a:lnTo>
                    <a:pt x="192227" y="2285"/>
                  </a:lnTo>
                  <a:lnTo>
                    <a:pt x="193217" y="3009"/>
                  </a:lnTo>
                  <a:lnTo>
                    <a:pt x="194043" y="4203"/>
                  </a:lnTo>
                  <a:lnTo>
                    <a:pt x="196697" y="18668"/>
                  </a:lnTo>
                  <a:lnTo>
                    <a:pt x="196697" y="22644"/>
                  </a:lnTo>
                  <a:lnTo>
                    <a:pt x="196697" y="26492"/>
                  </a:lnTo>
                  <a:lnTo>
                    <a:pt x="194703" y="39039"/>
                  </a:lnTo>
                  <a:lnTo>
                    <a:pt x="194043" y="40690"/>
                  </a:lnTo>
                  <a:lnTo>
                    <a:pt x="193217" y="41922"/>
                  </a:lnTo>
                  <a:lnTo>
                    <a:pt x="192227" y="42710"/>
                  </a:lnTo>
                  <a:lnTo>
                    <a:pt x="191223" y="43510"/>
                  </a:lnTo>
                  <a:lnTo>
                    <a:pt x="190131" y="43903"/>
                  </a:lnTo>
                  <a:lnTo>
                    <a:pt x="188950" y="43903"/>
                  </a:lnTo>
                  <a:lnTo>
                    <a:pt x="124574" y="43903"/>
                  </a:lnTo>
                  <a:lnTo>
                    <a:pt x="124574" y="251142"/>
                  </a:lnTo>
                  <a:lnTo>
                    <a:pt x="124574" y="252463"/>
                  </a:lnTo>
                  <a:lnTo>
                    <a:pt x="124142" y="253657"/>
                  </a:lnTo>
                  <a:lnTo>
                    <a:pt x="123278" y="254711"/>
                  </a:lnTo>
                  <a:lnTo>
                    <a:pt x="122415" y="255777"/>
                  </a:lnTo>
                  <a:lnTo>
                    <a:pt x="120992" y="256628"/>
                  </a:lnTo>
                  <a:lnTo>
                    <a:pt x="103377" y="259486"/>
                  </a:lnTo>
                  <a:lnTo>
                    <a:pt x="98348" y="259486"/>
                  </a:lnTo>
                  <a:lnTo>
                    <a:pt x="93306" y="259486"/>
                  </a:lnTo>
                  <a:lnTo>
                    <a:pt x="73406" y="254711"/>
                  </a:lnTo>
                  <a:lnTo>
                    <a:pt x="72542" y="253657"/>
                  </a:lnTo>
                  <a:lnTo>
                    <a:pt x="72123" y="252463"/>
                  </a:lnTo>
                  <a:lnTo>
                    <a:pt x="72123" y="251142"/>
                  </a:lnTo>
                  <a:lnTo>
                    <a:pt x="72123" y="43903"/>
                  </a:lnTo>
                  <a:lnTo>
                    <a:pt x="7746" y="43903"/>
                  </a:lnTo>
                  <a:lnTo>
                    <a:pt x="6413" y="43903"/>
                  </a:lnTo>
                  <a:lnTo>
                    <a:pt x="5295" y="43510"/>
                  </a:lnTo>
                  <a:lnTo>
                    <a:pt x="4368" y="42710"/>
                  </a:lnTo>
                  <a:lnTo>
                    <a:pt x="3441" y="41922"/>
                  </a:lnTo>
                  <a:lnTo>
                    <a:pt x="2641" y="40690"/>
                  </a:lnTo>
                  <a:lnTo>
                    <a:pt x="0" y="26492"/>
                  </a:lnTo>
                  <a:lnTo>
                    <a:pt x="0" y="22644"/>
                  </a:lnTo>
                  <a:lnTo>
                    <a:pt x="0" y="18668"/>
                  </a:lnTo>
                  <a:lnTo>
                    <a:pt x="4368" y="2285"/>
                  </a:lnTo>
                  <a:lnTo>
                    <a:pt x="5295" y="1549"/>
                  </a:lnTo>
                  <a:lnTo>
                    <a:pt x="6413" y="1193"/>
                  </a:lnTo>
                  <a:lnTo>
                    <a:pt x="7746" y="1193"/>
                  </a:lnTo>
                  <a:close/>
                </a:path>
                <a:path w="1038225" h="259714">
                  <a:moveTo>
                    <a:pt x="233743" y="0"/>
                  </a:moveTo>
                  <a:lnTo>
                    <a:pt x="239966" y="0"/>
                  </a:lnTo>
                  <a:lnTo>
                    <a:pt x="244906" y="101"/>
                  </a:lnTo>
                  <a:lnTo>
                    <a:pt x="248551" y="292"/>
                  </a:lnTo>
                  <a:lnTo>
                    <a:pt x="252196" y="495"/>
                  </a:lnTo>
                  <a:lnTo>
                    <a:pt x="254939" y="952"/>
                  </a:lnTo>
                  <a:lnTo>
                    <a:pt x="256793" y="1689"/>
                  </a:lnTo>
                  <a:lnTo>
                    <a:pt x="258648" y="2412"/>
                  </a:lnTo>
                  <a:lnTo>
                    <a:pt x="262153" y="10731"/>
                  </a:lnTo>
                  <a:lnTo>
                    <a:pt x="307263" y="207619"/>
                  </a:lnTo>
                  <a:lnTo>
                    <a:pt x="307454" y="207619"/>
                  </a:lnTo>
                  <a:lnTo>
                    <a:pt x="354342" y="12115"/>
                  </a:lnTo>
                  <a:lnTo>
                    <a:pt x="354876" y="9601"/>
                  </a:lnTo>
                  <a:lnTo>
                    <a:pt x="355574" y="7543"/>
                  </a:lnTo>
                  <a:lnTo>
                    <a:pt x="356438" y="5956"/>
                  </a:lnTo>
                  <a:lnTo>
                    <a:pt x="357301" y="4368"/>
                  </a:lnTo>
                  <a:lnTo>
                    <a:pt x="358749" y="3149"/>
                  </a:lnTo>
                  <a:lnTo>
                    <a:pt x="360806" y="2285"/>
                  </a:lnTo>
                  <a:lnTo>
                    <a:pt x="362864" y="1422"/>
                  </a:lnTo>
                  <a:lnTo>
                    <a:pt x="365671" y="825"/>
                  </a:lnTo>
                  <a:lnTo>
                    <a:pt x="369252" y="495"/>
                  </a:lnTo>
                  <a:lnTo>
                    <a:pt x="372821" y="165"/>
                  </a:lnTo>
                  <a:lnTo>
                    <a:pt x="377596" y="0"/>
                  </a:lnTo>
                  <a:lnTo>
                    <a:pt x="383552" y="0"/>
                  </a:lnTo>
                  <a:lnTo>
                    <a:pt x="389915" y="0"/>
                  </a:lnTo>
                  <a:lnTo>
                    <a:pt x="394982" y="126"/>
                  </a:lnTo>
                  <a:lnTo>
                    <a:pt x="398754" y="393"/>
                  </a:lnTo>
                  <a:lnTo>
                    <a:pt x="402526" y="660"/>
                  </a:lnTo>
                  <a:lnTo>
                    <a:pt x="405447" y="1219"/>
                  </a:lnTo>
                  <a:lnTo>
                    <a:pt x="407492" y="2082"/>
                  </a:lnTo>
                  <a:lnTo>
                    <a:pt x="409549" y="2946"/>
                  </a:lnTo>
                  <a:lnTo>
                    <a:pt x="411035" y="4165"/>
                  </a:lnTo>
                  <a:lnTo>
                    <a:pt x="411962" y="5765"/>
                  </a:lnTo>
                  <a:lnTo>
                    <a:pt x="412889" y="7353"/>
                  </a:lnTo>
                  <a:lnTo>
                    <a:pt x="413626" y="9474"/>
                  </a:lnTo>
                  <a:lnTo>
                    <a:pt x="414159" y="12115"/>
                  </a:lnTo>
                  <a:lnTo>
                    <a:pt x="462635" y="207619"/>
                  </a:lnTo>
                  <a:lnTo>
                    <a:pt x="463029" y="207619"/>
                  </a:lnTo>
                  <a:lnTo>
                    <a:pt x="508126" y="11328"/>
                  </a:lnTo>
                  <a:lnTo>
                    <a:pt x="508533" y="9207"/>
                  </a:lnTo>
                  <a:lnTo>
                    <a:pt x="509054" y="7378"/>
                  </a:lnTo>
                  <a:lnTo>
                    <a:pt x="509727" y="5854"/>
                  </a:lnTo>
                  <a:lnTo>
                    <a:pt x="510387" y="4330"/>
                  </a:lnTo>
                  <a:lnTo>
                    <a:pt x="511644" y="3149"/>
                  </a:lnTo>
                  <a:lnTo>
                    <a:pt x="513499" y="2285"/>
                  </a:lnTo>
                  <a:lnTo>
                    <a:pt x="515353" y="1422"/>
                  </a:lnTo>
                  <a:lnTo>
                    <a:pt x="517994" y="825"/>
                  </a:lnTo>
                  <a:lnTo>
                    <a:pt x="521449" y="495"/>
                  </a:lnTo>
                  <a:lnTo>
                    <a:pt x="524891" y="165"/>
                  </a:lnTo>
                  <a:lnTo>
                    <a:pt x="529716" y="0"/>
                  </a:lnTo>
                  <a:lnTo>
                    <a:pt x="535952" y="0"/>
                  </a:lnTo>
                  <a:lnTo>
                    <a:pt x="541782" y="0"/>
                  </a:lnTo>
                  <a:lnTo>
                    <a:pt x="546315" y="165"/>
                  </a:lnTo>
                  <a:lnTo>
                    <a:pt x="549554" y="495"/>
                  </a:lnTo>
                  <a:lnTo>
                    <a:pt x="552805" y="825"/>
                  </a:lnTo>
                  <a:lnTo>
                    <a:pt x="555155" y="1714"/>
                  </a:lnTo>
                  <a:lnTo>
                    <a:pt x="556615" y="3174"/>
                  </a:lnTo>
                  <a:lnTo>
                    <a:pt x="558063" y="4635"/>
                  </a:lnTo>
                  <a:lnTo>
                    <a:pt x="558698" y="6781"/>
                  </a:lnTo>
                  <a:lnTo>
                    <a:pt x="558495" y="9639"/>
                  </a:lnTo>
                  <a:lnTo>
                    <a:pt x="558304" y="12484"/>
                  </a:lnTo>
                  <a:lnTo>
                    <a:pt x="557606" y="16357"/>
                  </a:lnTo>
                  <a:lnTo>
                    <a:pt x="556412" y="21259"/>
                  </a:lnTo>
                  <a:lnTo>
                    <a:pt x="497408" y="244982"/>
                  </a:lnTo>
                  <a:lnTo>
                    <a:pt x="496608" y="248157"/>
                  </a:lnTo>
                  <a:lnTo>
                    <a:pt x="495515" y="250710"/>
                  </a:lnTo>
                  <a:lnTo>
                    <a:pt x="494118" y="252628"/>
                  </a:lnTo>
                  <a:lnTo>
                    <a:pt x="492734" y="254546"/>
                  </a:lnTo>
                  <a:lnTo>
                    <a:pt x="490651" y="256006"/>
                  </a:lnTo>
                  <a:lnTo>
                    <a:pt x="487870" y="256997"/>
                  </a:lnTo>
                  <a:lnTo>
                    <a:pt x="485089" y="257987"/>
                  </a:lnTo>
                  <a:lnTo>
                    <a:pt x="481507" y="258648"/>
                  </a:lnTo>
                  <a:lnTo>
                    <a:pt x="477138" y="258978"/>
                  </a:lnTo>
                  <a:lnTo>
                    <a:pt x="472770" y="259321"/>
                  </a:lnTo>
                  <a:lnTo>
                    <a:pt x="467207" y="259486"/>
                  </a:lnTo>
                  <a:lnTo>
                    <a:pt x="460451" y="259486"/>
                  </a:lnTo>
                  <a:lnTo>
                    <a:pt x="452894" y="259486"/>
                  </a:lnTo>
                  <a:lnTo>
                    <a:pt x="446836" y="259321"/>
                  </a:lnTo>
                  <a:lnTo>
                    <a:pt x="442264" y="258978"/>
                  </a:lnTo>
                  <a:lnTo>
                    <a:pt x="437692" y="258648"/>
                  </a:lnTo>
                  <a:lnTo>
                    <a:pt x="434085" y="257987"/>
                  </a:lnTo>
                  <a:lnTo>
                    <a:pt x="431444" y="256997"/>
                  </a:lnTo>
                  <a:lnTo>
                    <a:pt x="428790" y="256006"/>
                  </a:lnTo>
                  <a:lnTo>
                    <a:pt x="426872" y="254546"/>
                  </a:lnTo>
                  <a:lnTo>
                    <a:pt x="425678" y="252628"/>
                  </a:lnTo>
                  <a:lnTo>
                    <a:pt x="424484" y="250710"/>
                  </a:lnTo>
                  <a:lnTo>
                    <a:pt x="423557" y="248157"/>
                  </a:lnTo>
                  <a:lnTo>
                    <a:pt x="422897" y="244982"/>
                  </a:lnTo>
                  <a:lnTo>
                    <a:pt x="381761" y="82054"/>
                  </a:lnTo>
                  <a:lnTo>
                    <a:pt x="381368" y="82054"/>
                  </a:lnTo>
                  <a:lnTo>
                    <a:pt x="342430" y="244982"/>
                  </a:lnTo>
                  <a:lnTo>
                    <a:pt x="341769" y="248018"/>
                  </a:lnTo>
                  <a:lnTo>
                    <a:pt x="340842" y="250507"/>
                  </a:lnTo>
                  <a:lnTo>
                    <a:pt x="339648" y="252425"/>
                  </a:lnTo>
                  <a:lnTo>
                    <a:pt x="338454" y="254342"/>
                  </a:lnTo>
                  <a:lnTo>
                    <a:pt x="336562" y="255841"/>
                  </a:lnTo>
                  <a:lnTo>
                    <a:pt x="333984" y="256895"/>
                  </a:lnTo>
                  <a:lnTo>
                    <a:pt x="331406" y="257962"/>
                  </a:lnTo>
                  <a:lnTo>
                    <a:pt x="327888" y="258648"/>
                  </a:lnTo>
                  <a:lnTo>
                    <a:pt x="323456" y="258978"/>
                  </a:lnTo>
                  <a:lnTo>
                    <a:pt x="319011" y="259321"/>
                  </a:lnTo>
                  <a:lnTo>
                    <a:pt x="313156" y="259486"/>
                  </a:lnTo>
                  <a:lnTo>
                    <a:pt x="305866" y="259486"/>
                  </a:lnTo>
                  <a:lnTo>
                    <a:pt x="298183" y="259486"/>
                  </a:lnTo>
                  <a:lnTo>
                    <a:pt x="292061" y="259321"/>
                  </a:lnTo>
                  <a:lnTo>
                    <a:pt x="287489" y="258978"/>
                  </a:lnTo>
                  <a:lnTo>
                    <a:pt x="282917" y="258648"/>
                  </a:lnTo>
                  <a:lnTo>
                    <a:pt x="279311" y="257987"/>
                  </a:lnTo>
                  <a:lnTo>
                    <a:pt x="276656" y="256997"/>
                  </a:lnTo>
                  <a:lnTo>
                    <a:pt x="274015" y="256006"/>
                  </a:lnTo>
                  <a:lnTo>
                    <a:pt x="272097" y="254546"/>
                  </a:lnTo>
                  <a:lnTo>
                    <a:pt x="270903" y="252628"/>
                  </a:lnTo>
                  <a:lnTo>
                    <a:pt x="269709" y="250710"/>
                  </a:lnTo>
                  <a:lnTo>
                    <a:pt x="268719" y="248157"/>
                  </a:lnTo>
                  <a:lnTo>
                    <a:pt x="267919" y="244982"/>
                  </a:lnTo>
                  <a:lnTo>
                    <a:pt x="209511" y="20662"/>
                  </a:lnTo>
                  <a:lnTo>
                    <a:pt x="208318" y="15887"/>
                  </a:lnTo>
                  <a:lnTo>
                    <a:pt x="207657" y="12153"/>
                  </a:lnTo>
                  <a:lnTo>
                    <a:pt x="207517" y="9436"/>
                  </a:lnTo>
                  <a:lnTo>
                    <a:pt x="207390" y="6718"/>
                  </a:lnTo>
                  <a:lnTo>
                    <a:pt x="208152" y="4635"/>
                  </a:lnTo>
                  <a:lnTo>
                    <a:pt x="209803" y="3174"/>
                  </a:lnTo>
                  <a:lnTo>
                    <a:pt x="211454" y="1714"/>
                  </a:lnTo>
                  <a:lnTo>
                    <a:pt x="214172" y="825"/>
                  </a:lnTo>
                  <a:lnTo>
                    <a:pt x="217957" y="495"/>
                  </a:lnTo>
                  <a:lnTo>
                    <a:pt x="221729" y="165"/>
                  </a:lnTo>
                  <a:lnTo>
                    <a:pt x="226987" y="0"/>
                  </a:lnTo>
                  <a:lnTo>
                    <a:pt x="233743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96573" y="2737269"/>
              <a:ext cx="1444586" cy="28113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91239" y="2738694"/>
              <a:ext cx="1355026" cy="28505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691096" y="2737271"/>
              <a:ext cx="50165" cy="278130"/>
            </a:xfrm>
            <a:custGeom>
              <a:avLst/>
              <a:gdLst/>
              <a:ahLst/>
              <a:cxnLst/>
              <a:rect l="l" t="t" r="r" b="b"/>
              <a:pathLst>
                <a:path w="50165" h="278130">
                  <a:moveTo>
                    <a:pt x="25031" y="0"/>
                  </a:moveTo>
                  <a:lnTo>
                    <a:pt x="29933" y="0"/>
                  </a:lnTo>
                  <a:lnTo>
                    <a:pt x="33972" y="203"/>
                  </a:lnTo>
                  <a:lnTo>
                    <a:pt x="37160" y="596"/>
                  </a:lnTo>
                  <a:lnTo>
                    <a:pt x="40335" y="990"/>
                  </a:lnTo>
                  <a:lnTo>
                    <a:pt x="42887" y="1562"/>
                  </a:lnTo>
                  <a:lnTo>
                    <a:pt x="44805" y="2285"/>
                  </a:lnTo>
                  <a:lnTo>
                    <a:pt x="46723" y="3009"/>
                  </a:lnTo>
                  <a:lnTo>
                    <a:pt x="48082" y="3911"/>
                  </a:lnTo>
                  <a:lnTo>
                    <a:pt x="48882" y="4965"/>
                  </a:lnTo>
                  <a:lnTo>
                    <a:pt x="49669" y="6032"/>
                  </a:lnTo>
                  <a:lnTo>
                    <a:pt x="50076" y="7213"/>
                  </a:lnTo>
                  <a:lnTo>
                    <a:pt x="50076" y="8547"/>
                  </a:lnTo>
                  <a:lnTo>
                    <a:pt x="50076" y="269811"/>
                  </a:lnTo>
                  <a:lnTo>
                    <a:pt x="50076" y="271144"/>
                  </a:lnTo>
                  <a:lnTo>
                    <a:pt x="49669" y="272300"/>
                  </a:lnTo>
                  <a:lnTo>
                    <a:pt x="29933" y="277761"/>
                  </a:lnTo>
                  <a:lnTo>
                    <a:pt x="25031" y="277761"/>
                  </a:lnTo>
                  <a:lnTo>
                    <a:pt x="20129" y="277761"/>
                  </a:lnTo>
                  <a:lnTo>
                    <a:pt x="16090" y="277596"/>
                  </a:lnTo>
                  <a:lnTo>
                    <a:pt x="12915" y="277266"/>
                  </a:lnTo>
                  <a:lnTo>
                    <a:pt x="9740" y="276936"/>
                  </a:lnTo>
                  <a:lnTo>
                    <a:pt x="1193" y="273291"/>
                  </a:lnTo>
                  <a:lnTo>
                    <a:pt x="393" y="272300"/>
                  </a:lnTo>
                  <a:lnTo>
                    <a:pt x="0" y="271144"/>
                  </a:lnTo>
                  <a:lnTo>
                    <a:pt x="0" y="269811"/>
                  </a:lnTo>
                  <a:lnTo>
                    <a:pt x="0" y="8547"/>
                  </a:lnTo>
                  <a:lnTo>
                    <a:pt x="0" y="7213"/>
                  </a:lnTo>
                  <a:lnTo>
                    <a:pt x="393" y="6032"/>
                  </a:lnTo>
                  <a:lnTo>
                    <a:pt x="1193" y="4965"/>
                  </a:lnTo>
                  <a:lnTo>
                    <a:pt x="1993" y="3911"/>
                  </a:lnTo>
                  <a:lnTo>
                    <a:pt x="3352" y="3009"/>
                  </a:lnTo>
                  <a:lnTo>
                    <a:pt x="5270" y="2285"/>
                  </a:lnTo>
                  <a:lnTo>
                    <a:pt x="7188" y="1562"/>
                  </a:lnTo>
                  <a:lnTo>
                    <a:pt x="9740" y="990"/>
                  </a:lnTo>
                  <a:lnTo>
                    <a:pt x="12915" y="596"/>
                  </a:lnTo>
                  <a:lnTo>
                    <a:pt x="16090" y="203"/>
                  </a:lnTo>
                  <a:lnTo>
                    <a:pt x="20129" y="0"/>
                  </a:lnTo>
                  <a:lnTo>
                    <a:pt x="25031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82641" y="3226374"/>
              <a:ext cx="1750656" cy="28505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59972" y="3712629"/>
              <a:ext cx="1899462" cy="3487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89789" y="3831275"/>
              <a:ext cx="86956" cy="12531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71857" y="3831275"/>
              <a:ext cx="86956" cy="12531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54457" y="3714053"/>
              <a:ext cx="1110310" cy="28505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059970" y="3712631"/>
              <a:ext cx="753110" cy="349250"/>
            </a:xfrm>
            <a:custGeom>
              <a:avLst/>
              <a:gdLst/>
              <a:ahLst/>
              <a:cxnLst/>
              <a:rect l="l" t="t" r="r" b="b"/>
              <a:pathLst>
                <a:path w="753110" h="349250">
                  <a:moveTo>
                    <a:pt x="591375" y="81267"/>
                  </a:moveTo>
                  <a:lnTo>
                    <a:pt x="631094" y="93088"/>
                  </a:lnTo>
                  <a:lnTo>
                    <a:pt x="654384" y="124277"/>
                  </a:lnTo>
                  <a:lnTo>
                    <a:pt x="663250" y="168730"/>
                  </a:lnTo>
                  <a:lnTo>
                    <a:pt x="663498" y="178612"/>
                  </a:lnTo>
                  <a:lnTo>
                    <a:pt x="663182" y="190147"/>
                  </a:lnTo>
                  <a:lnTo>
                    <a:pt x="655607" y="230368"/>
                  </a:lnTo>
                  <a:lnTo>
                    <a:pt x="632704" y="265291"/>
                  </a:lnTo>
                  <a:lnTo>
                    <a:pt x="595288" y="280692"/>
                  </a:lnTo>
                  <a:lnTo>
                    <a:pt x="586206" y="281139"/>
                  </a:lnTo>
                  <a:lnTo>
                    <a:pt x="581050" y="281139"/>
                  </a:lnTo>
                  <a:lnTo>
                    <a:pt x="543496" y="264388"/>
                  </a:lnTo>
                  <a:lnTo>
                    <a:pt x="535152" y="256705"/>
                  </a:lnTo>
                  <a:lnTo>
                    <a:pt x="535152" y="340144"/>
                  </a:lnTo>
                  <a:lnTo>
                    <a:pt x="535152" y="341477"/>
                  </a:lnTo>
                  <a:lnTo>
                    <a:pt x="534746" y="342671"/>
                  </a:lnTo>
                  <a:lnTo>
                    <a:pt x="533958" y="343725"/>
                  </a:lnTo>
                  <a:lnTo>
                    <a:pt x="533158" y="344779"/>
                  </a:lnTo>
                  <a:lnTo>
                    <a:pt x="531799" y="345681"/>
                  </a:lnTo>
                  <a:lnTo>
                    <a:pt x="529882" y="346405"/>
                  </a:lnTo>
                  <a:lnTo>
                    <a:pt x="527964" y="347141"/>
                  </a:lnTo>
                  <a:lnTo>
                    <a:pt x="525411" y="347700"/>
                  </a:lnTo>
                  <a:lnTo>
                    <a:pt x="522236" y="348094"/>
                  </a:lnTo>
                  <a:lnTo>
                    <a:pt x="519048" y="348500"/>
                  </a:lnTo>
                  <a:lnTo>
                    <a:pt x="515010" y="348691"/>
                  </a:lnTo>
                  <a:lnTo>
                    <a:pt x="510108" y="348691"/>
                  </a:lnTo>
                  <a:lnTo>
                    <a:pt x="505218" y="348691"/>
                  </a:lnTo>
                  <a:lnTo>
                    <a:pt x="501167" y="348500"/>
                  </a:lnTo>
                  <a:lnTo>
                    <a:pt x="497992" y="348094"/>
                  </a:lnTo>
                  <a:lnTo>
                    <a:pt x="494817" y="347700"/>
                  </a:lnTo>
                  <a:lnTo>
                    <a:pt x="492264" y="347141"/>
                  </a:lnTo>
                  <a:lnTo>
                    <a:pt x="490346" y="346405"/>
                  </a:lnTo>
                  <a:lnTo>
                    <a:pt x="488429" y="345681"/>
                  </a:lnTo>
                  <a:lnTo>
                    <a:pt x="487070" y="344779"/>
                  </a:lnTo>
                  <a:lnTo>
                    <a:pt x="486270" y="343725"/>
                  </a:lnTo>
                  <a:lnTo>
                    <a:pt x="485482" y="342671"/>
                  </a:lnTo>
                  <a:lnTo>
                    <a:pt x="485076" y="341477"/>
                  </a:lnTo>
                  <a:lnTo>
                    <a:pt x="485076" y="340144"/>
                  </a:lnTo>
                  <a:lnTo>
                    <a:pt x="485076" y="92582"/>
                  </a:lnTo>
                  <a:lnTo>
                    <a:pt x="485076" y="91262"/>
                  </a:lnTo>
                  <a:lnTo>
                    <a:pt x="485406" y="90106"/>
                  </a:lnTo>
                  <a:lnTo>
                    <a:pt x="496112" y="85140"/>
                  </a:lnTo>
                  <a:lnTo>
                    <a:pt x="498817" y="84810"/>
                  </a:lnTo>
                  <a:lnTo>
                    <a:pt x="502234" y="84645"/>
                  </a:lnTo>
                  <a:lnTo>
                    <a:pt x="506336" y="84645"/>
                  </a:lnTo>
                  <a:lnTo>
                    <a:pt x="510311" y="84645"/>
                  </a:lnTo>
                  <a:lnTo>
                    <a:pt x="513651" y="84810"/>
                  </a:lnTo>
                  <a:lnTo>
                    <a:pt x="516369" y="85140"/>
                  </a:lnTo>
                  <a:lnTo>
                    <a:pt x="519087" y="85470"/>
                  </a:lnTo>
                  <a:lnTo>
                    <a:pt x="526402" y="89115"/>
                  </a:lnTo>
                  <a:lnTo>
                    <a:pt x="527062" y="90106"/>
                  </a:lnTo>
                  <a:lnTo>
                    <a:pt x="527405" y="91262"/>
                  </a:lnTo>
                  <a:lnTo>
                    <a:pt x="527405" y="92582"/>
                  </a:lnTo>
                  <a:lnTo>
                    <a:pt x="527405" y="113449"/>
                  </a:lnTo>
                  <a:lnTo>
                    <a:pt x="532561" y="108153"/>
                  </a:lnTo>
                  <a:lnTo>
                    <a:pt x="537629" y="103479"/>
                  </a:lnTo>
                  <a:lnTo>
                    <a:pt x="542594" y="99440"/>
                  </a:lnTo>
                  <a:lnTo>
                    <a:pt x="547560" y="95402"/>
                  </a:lnTo>
                  <a:lnTo>
                    <a:pt x="552627" y="92024"/>
                  </a:lnTo>
                  <a:lnTo>
                    <a:pt x="557796" y="89306"/>
                  </a:lnTo>
                  <a:lnTo>
                    <a:pt x="562965" y="86588"/>
                  </a:lnTo>
                  <a:lnTo>
                    <a:pt x="568299" y="84569"/>
                  </a:lnTo>
                  <a:lnTo>
                    <a:pt x="573798" y="83248"/>
                  </a:lnTo>
                  <a:lnTo>
                    <a:pt x="579285" y="81927"/>
                  </a:lnTo>
                  <a:lnTo>
                    <a:pt x="585152" y="81267"/>
                  </a:lnTo>
                  <a:lnTo>
                    <a:pt x="591375" y="81267"/>
                  </a:lnTo>
                  <a:close/>
                </a:path>
                <a:path w="753110" h="349250">
                  <a:moveTo>
                    <a:pt x="373443" y="81267"/>
                  </a:moveTo>
                  <a:lnTo>
                    <a:pt x="413162" y="93088"/>
                  </a:lnTo>
                  <a:lnTo>
                    <a:pt x="436452" y="124277"/>
                  </a:lnTo>
                  <a:lnTo>
                    <a:pt x="445318" y="168730"/>
                  </a:lnTo>
                  <a:lnTo>
                    <a:pt x="445566" y="178612"/>
                  </a:lnTo>
                  <a:lnTo>
                    <a:pt x="445250" y="190147"/>
                  </a:lnTo>
                  <a:lnTo>
                    <a:pt x="437675" y="230368"/>
                  </a:lnTo>
                  <a:lnTo>
                    <a:pt x="414772" y="265291"/>
                  </a:lnTo>
                  <a:lnTo>
                    <a:pt x="377356" y="280692"/>
                  </a:lnTo>
                  <a:lnTo>
                    <a:pt x="368274" y="281139"/>
                  </a:lnTo>
                  <a:lnTo>
                    <a:pt x="363118" y="281139"/>
                  </a:lnTo>
                  <a:lnTo>
                    <a:pt x="325564" y="264388"/>
                  </a:lnTo>
                  <a:lnTo>
                    <a:pt x="317220" y="256705"/>
                  </a:lnTo>
                  <a:lnTo>
                    <a:pt x="317220" y="340144"/>
                  </a:lnTo>
                  <a:lnTo>
                    <a:pt x="317220" y="341477"/>
                  </a:lnTo>
                  <a:lnTo>
                    <a:pt x="316814" y="342671"/>
                  </a:lnTo>
                  <a:lnTo>
                    <a:pt x="316026" y="343725"/>
                  </a:lnTo>
                  <a:lnTo>
                    <a:pt x="315226" y="344779"/>
                  </a:lnTo>
                  <a:lnTo>
                    <a:pt x="313867" y="345681"/>
                  </a:lnTo>
                  <a:lnTo>
                    <a:pt x="311950" y="346405"/>
                  </a:lnTo>
                  <a:lnTo>
                    <a:pt x="310032" y="347141"/>
                  </a:lnTo>
                  <a:lnTo>
                    <a:pt x="307479" y="347700"/>
                  </a:lnTo>
                  <a:lnTo>
                    <a:pt x="304304" y="348094"/>
                  </a:lnTo>
                  <a:lnTo>
                    <a:pt x="301116" y="348500"/>
                  </a:lnTo>
                  <a:lnTo>
                    <a:pt x="297078" y="348691"/>
                  </a:lnTo>
                  <a:lnTo>
                    <a:pt x="292176" y="348691"/>
                  </a:lnTo>
                  <a:lnTo>
                    <a:pt x="287286" y="348691"/>
                  </a:lnTo>
                  <a:lnTo>
                    <a:pt x="283235" y="348500"/>
                  </a:lnTo>
                  <a:lnTo>
                    <a:pt x="280060" y="348094"/>
                  </a:lnTo>
                  <a:lnTo>
                    <a:pt x="276885" y="347700"/>
                  </a:lnTo>
                  <a:lnTo>
                    <a:pt x="274332" y="347141"/>
                  </a:lnTo>
                  <a:lnTo>
                    <a:pt x="272414" y="346405"/>
                  </a:lnTo>
                  <a:lnTo>
                    <a:pt x="270497" y="345681"/>
                  </a:lnTo>
                  <a:lnTo>
                    <a:pt x="269138" y="344779"/>
                  </a:lnTo>
                  <a:lnTo>
                    <a:pt x="268338" y="343725"/>
                  </a:lnTo>
                  <a:lnTo>
                    <a:pt x="267550" y="342671"/>
                  </a:lnTo>
                  <a:lnTo>
                    <a:pt x="267144" y="341477"/>
                  </a:lnTo>
                  <a:lnTo>
                    <a:pt x="267144" y="340144"/>
                  </a:lnTo>
                  <a:lnTo>
                    <a:pt x="267144" y="92582"/>
                  </a:lnTo>
                  <a:lnTo>
                    <a:pt x="267144" y="91262"/>
                  </a:lnTo>
                  <a:lnTo>
                    <a:pt x="267474" y="90106"/>
                  </a:lnTo>
                  <a:lnTo>
                    <a:pt x="278180" y="85140"/>
                  </a:lnTo>
                  <a:lnTo>
                    <a:pt x="280885" y="84810"/>
                  </a:lnTo>
                  <a:lnTo>
                    <a:pt x="284302" y="84645"/>
                  </a:lnTo>
                  <a:lnTo>
                    <a:pt x="288404" y="84645"/>
                  </a:lnTo>
                  <a:lnTo>
                    <a:pt x="292379" y="84645"/>
                  </a:lnTo>
                  <a:lnTo>
                    <a:pt x="295719" y="84810"/>
                  </a:lnTo>
                  <a:lnTo>
                    <a:pt x="298437" y="85140"/>
                  </a:lnTo>
                  <a:lnTo>
                    <a:pt x="301155" y="85470"/>
                  </a:lnTo>
                  <a:lnTo>
                    <a:pt x="308470" y="89115"/>
                  </a:lnTo>
                  <a:lnTo>
                    <a:pt x="309130" y="90106"/>
                  </a:lnTo>
                  <a:lnTo>
                    <a:pt x="309473" y="91262"/>
                  </a:lnTo>
                  <a:lnTo>
                    <a:pt x="309473" y="92582"/>
                  </a:lnTo>
                  <a:lnTo>
                    <a:pt x="309473" y="113449"/>
                  </a:lnTo>
                  <a:lnTo>
                    <a:pt x="339864" y="89306"/>
                  </a:lnTo>
                  <a:lnTo>
                    <a:pt x="355866" y="83248"/>
                  </a:lnTo>
                  <a:lnTo>
                    <a:pt x="361353" y="81927"/>
                  </a:lnTo>
                  <a:lnTo>
                    <a:pt x="367220" y="81267"/>
                  </a:lnTo>
                  <a:lnTo>
                    <a:pt x="373443" y="81267"/>
                  </a:lnTo>
                  <a:close/>
                </a:path>
                <a:path w="753110" h="349250">
                  <a:moveTo>
                    <a:pt x="115633" y="68541"/>
                  </a:moveTo>
                  <a:lnTo>
                    <a:pt x="79273" y="177825"/>
                  </a:lnTo>
                  <a:lnTo>
                    <a:pt x="152184" y="177825"/>
                  </a:lnTo>
                  <a:lnTo>
                    <a:pt x="115823" y="68541"/>
                  </a:lnTo>
                  <a:lnTo>
                    <a:pt x="115633" y="68541"/>
                  </a:lnTo>
                  <a:close/>
                </a:path>
                <a:path w="753110" h="349250">
                  <a:moveTo>
                    <a:pt x="116420" y="18275"/>
                  </a:moveTo>
                  <a:lnTo>
                    <a:pt x="124244" y="18275"/>
                  </a:lnTo>
                  <a:lnTo>
                    <a:pt x="130467" y="18376"/>
                  </a:lnTo>
                  <a:lnTo>
                    <a:pt x="135102" y="18580"/>
                  </a:lnTo>
                  <a:lnTo>
                    <a:pt x="139738" y="18770"/>
                  </a:lnTo>
                  <a:lnTo>
                    <a:pt x="151485" y="23240"/>
                  </a:lnTo>
                  <a:lnTo>
                    <a:pt x="152615" y="24701"/>
                  </a:lnTo>
                  <a:lnTo>
                    <a:pt x="153581" y="26695"/>
                  </a:lnTo>
                  <a:lnTo>
                    <a:pt x="154368" y="29209"/>
                  </a:lnTo>
                  <a:lnTo>
                    <a:pt x="233845" y="257098"/>
                  </a:lnTo>
                  <a:lnTo>
                    <a:pt x="235432" y="261861"/>
                  </a:lnTo>
                  <a:lnTo>
                    <a:pt x="236423" y="265645"/>
                  </a:lnTo>
                  <a:lnTo>
                    <a:pt x="236829" y="268427"/>
                  </a:lnTo>
                  <a:lnTo>
                    <a:pt x="237223" y="271208"/>
                  </a:lnTo>
                  <a:lnTo>
                    <a:pt x="236689" y="273291"/>
                  </a:lnTo>
                  <a:lnTo>
                    <a:pt x="235242" y="274688"/>
                  </a:lnTo>
                  <a:lnTo>
                    <a:pt x="233781" y="276072"/>
                  </a:lnTo>
                  <a:lnTo>
                    <a:pt x="231203" y="276936"/>
                  </a:lnTo>
                  <a:lnTo>
                    <a:pt x="227482" y="277266"/>
                  </a:lnTo>
                  <a:lnTo>
                    <a:pt x="223773" y="277596"/>
                  </a:lnTo>
                  <a:lnTo>
                    <a:pt x="218681" y="277761"/>
                  </a:lnTo>
                  <a:lnTo>
                    <a:pt x="212191" y="277761"/>
                  </a:lnTo>
                  <a:lnTo>
                    <a:pt x="205435" y="277761"/>
                  </a:lnTo>
                  <a:lnTo>
                    <a:pt x="187756" y="276275"/>
                  </a:lnTo>
                  <a:lnTo>
                    <a:pt x="185762" y="275678"/>
                  </a:lnTo>
                  <a:lnTo>
                    <a:pt x="184378" y="274853"/>
                  </a:lnTo>
                  <a:lnTo>
                    <a:pt x="183578" y="273786"/>
                  </a:lnTo>
                  <a:lnTo>
                    <a:pt x="182778" y="272732"/>
                  </a:lnTo>
                  <a:lnTo>
                    <a:pt x="182117" y="271335"/>
                  </a:lnTo>
                  <a:lnTo>
                    <a:pt x="181597" y="269620"/>
                  </a:lnTo>
                  <a:lnTo>
                    <a:pt x="164312" y="217957"/>
                  </a:lnTo>
                  <a:lnTo>
                    <a:pt x="67741" y="217957"/>
                  </a:lnTo>
                  <a:lnTo>
                    <a:pt x="51447" y="268223"/>
                  </a:lnTo>
                  <a:lnTo>
                    <a:pt x="50926" y="270078"/>
                  </a:lnTo>
                  <a:lnTo>
                    <a:pt x="50228" y="271640"/>
                  </a:lnTo>
                  <a:lnTo>
                    <a:pt x="49364" y="272897"/>
                  </a:lnTo>
                  <a:lnTo>
                    <a:pt x="48501" y="274154"/>
                  </a:lnTo>
                  <a:lnTo>
                    <a:pt x="47116" y="275145"/>
                  </a:lnTo>
                  <a:lnTo>
                    <a:pt x="45199" y="275869"/>
                  </a:lnTo>
                  <a:lnTo>
                    <a:pt x="43268" y="276605"/>
                  </a:lnTo>
                  <a:lnTo>
                    <a:pt x="40563" y="277101"/>
                  </a:lnTo>
                  <a:lnTo>
                    <a:pt x="37045" y="277367"/>
                  </a:lnTo>
                  <a:lnTo>
                    <a:pt x="33540" y="277634"/>
                  </a:lnTo>
                  <a:lnTo>
                    <a:pt x="28930" y="277761"/>
                  </a:lnTo>
                  <a:lnTo>
                    <a:pt x="23240" y="277761"/>
                  </a:lnTo>
                  <a:lnTo>
                    <a:pt x="17144" y="277761"/>
                  </a:lnTo>
                  <a:lnTo>
                    <a:pt x="12382" y="277558"/>
                  </a:lnTo>
                  <a:lnTo>
                    <a:pt x="8940" y="277164"/>
                  </a:lnTo>
                  <a:lnTo>
                    <a:pt x="5486" y="276771"/>
                  </a:lnTo>
                  <a:lnTo>
                    <a:pt x="3111" y="275805"/>
                  </a:lnTo>
                  <a:lnTo>
                    <a:pt x="1777" y="274281"/>
                  </a:lnTo>
                  <a:lnTo>
                    <a:pt x="457" y="272757"/>
                  </a:lnTo>
                  <a:lnTo>
                    <a:pt x="0" y="270611"/>
                  </a:lnTo>
                  <a:lnTo>
                    <a:pt x="393" y="267830"/>
                  </a:lnTo>
                  <a:lnTo>
                    <a:pt x="82651" y="28613"/>
                  </a:lnTo>
                  <a:lnTo>
                    <a:pt x="85432" y="23152"/>
                  </a:lnTo>
                  <a:lnTo>
                    <a:pt x="86486" y="21755"/>
                  </a:lnTo>
                  <a:lnTo>
                    <a:pt x="100126" y="18580"/>
                  </a:lnTo>
                  <a:lnTo>
                    <a:pt x="104241" y="18376"/>
                  </a:lnTo>
                  <a:lnTo>
                    <a:pt x="109664" y="18275"/>
                  </a:lnTo>
                  <a:lnTo>
                    <a:pt x="116420" y="18275"/>
                  </a:lnTo>
                  <a:close/>
                </a:path>
                <a:path w="753110" h="349250">
                  <a:moveTo>
                    <a:pt x="728040" y="0"/>
                  </a:moveTo>
                  <a:lnTo>
                    <a:pt x="732942" y="0"/>
                  </a:lnTo>
                  <a:lnTo>
                    <a:pt x="736980" y="203"/>
                  </a:lnTo>
                  <a:lnTo>
                    <a:pt x="740168" y="596"/>
                  </a:lnTo>
                  <a:lnTo>
                    <a:pt x="743343" y="990"/>
                  </a:lnTo>
                  <a:lnTo>
                    <a:pt x="745896" y="1562"/>
                  </a:lnTo>
                  <a:lnTo>
                    <a:pt x="747814" y="2285"/>
                  </a:lnTo>
                  <a:lnTo>
                    <a:pt x="749731" y="3009"/>
                  </a:lnTo>
                  <a:lnTo>
                    <a:pt x="751090" y="3911"/>
                  </a:lnTo>
                  <a:lnTo>
                    <a:pt x="751890" y="4965"/>
                  </a:lnTo>
                  <a:lnTo>
                    <a:pt x="752678" y="6032"/>
                  </a:lnTo>
                  <a:lnTo>
                    <a:pt x="753084" y="7213"/>
                  </a:lnTo>
                  <a:lnTo>
                    <a:pt x="753084" y="8547"/>
                  </a:lnTo>
                  <a:lnTo>
                    <a:pt x="753084" y="269811"/>
                  </a:lnTo>
                  <a:lnTo>
                    <a:pt x="753084" y="271144"/>
                  </a:lnTo>
                  <a:lnTo>
                    <a:pt x="752678" y="272300"/>
                  </a:lnTo>
                  <a:lnTo>
                    <a:pt x="732942" y="277761"/>
                  </a:lnTo>
                  <a:lnTo>
                    <a:pt x="728040" y="277761"/>
                  </a:lnTo>
                  <a:lnTo>
                    <a:pt x="723150" y="277761"/>
                  </a:lnTo>
                  <a:lnTo>
                    <a:pt x="719099" y="277596"/>
                  </a:lnTo>
                  <a:lnTo>
                    <a:pt x="715924" y="277266"/>
                  </a:lnTo>
                  <a:lnTo>
                    <a:pt x="712749" y="276936"/>
                  </a:lnTo>
                  <a:lnTo>
                    <a:pt x="703008" y="271144"/>
                  </a:lnTo>
                  <a:lnTo>
                    <a:pt x="703008" y="269811"/>
                  </a:lnTo>
                  <a:lnTo>
                    <a:pt x="703008" y="8547"/>
                  </a:lnTo>
                  <a:lnTo>
                    <a:pt x="703008" y="7213"/>
                  </a:lnTo>
                  <a:lnTo>
                    <a:pt x="703414" y="6032"/>
                  </a:lnTo>
                  <a:lnTo>
                    <a:pt x="715924" y="596"/>
                  </a:lnTo>
                  <a:lnTo>
                    <a:pt x="719099" y="203"/>
                  </a:lnTo>
                  <a:lnTo>
                    <a:pt x="723150" y="0"/>
                  </a:lnTo>
                  <a:lnTo>
                    <a:pt x="728040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46684" y="4214445"/>
              <a:ext cx="1246504" cy="27233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829561" y="1753362"/>
              <a:ext cx="306705" cy="619125"/>
            </a:xfrm>
            <a:custGeom>
              <a:avLst/>
              <a:gdLst/>
              <a:ahLst/>
              <a:cxnLst/>
              <a:rect l="l" t="t" r="r" b="b"/>
              <a:pathLst>
                <a:path w="306705" h="619125">
                  <a:moveTo>
                    <a:pt x="229743" y="0"/>
                  </a:moveTo>
                  <a:lnTo>
                    <a:pt x="76581" y="0"/>
                  </a:lnTo>
                  <a:lnTo>
                    <a:pt x="76581" y="465581"/>
                  </a:lnTo>
                  <a:lnTo>
                    <a:pt x="0" y="465581"/>
                  </a:lnTo>
                  <a:lnTo>
                    <a:pt x="153162" y="618743"/>
                  </a:lnTo>
                  <a:lnTo>
                    <a:pt x="306324" y="465581"/>
                  </a:lnTo>
                  <a:lnTo>
                    <a:pt x="229743" y="46558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29561" y="1753362"/>
              <a:ext cx="306705" cy="619125"/>
            </a:xfrm>
            <a:custGeom>
              <a:avLst/>
              <a:gdLst/>
              <a:ahLst/>
              <a:cxnLst/>
              <a:rect l="l" t="t" r="r" b="b"/>
              <a:pathLst>
                <a:path w="306705" h="619125">
                  <a:moveTo>
                    <a:pt x="0" y="465581"/>
                  </a:moveTo>
                  <a:lnTo>
                    <a:pt x="76581" y="465581"/>
                  </a:lnTo>
                  <a:lnTo>
                    <a:pt x="76581" y="0"/>
                  </a:lnTo>
                  <a:lnTo>
                    <a:pt x="229743" y="0"/>
                  </a:lnTo>
                  <a:lnTo>
                    <a:pt x="229743" y="465581"/>
                  </a:lnTo>
                  <a:lnTo>
                    <a:pt x="306324" y="465581"/>
                  </a:lnTo>
                  <a:lnTo>
                    <a:pt x="153162" y="618743"/>
                  </a:lnTo>
                  <a:lnTo>
                    <a:pt x="0" y="465581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31085" y="3377945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28600" y="0"/>
                  </a:moveTo>
                  <a:lnTo>
                    <a:pt x="76200" y="0"/>
                  </a:lnTo>
                  <a:lnTo>
                    <a:pt x="76200" y="304799"/>
                  </a:lnTo>
                  <a:lnTo>
                    <a:pt x="0" y="304799"/>
                  </a:lnTo>
                  <a:lnTo>
                    <a:pt x="152400" y="457199"/>
                  </a:lnTo>
                  <a:lnTo>
                    <a:pt x="304800" y="304799"/>
                  </a:lnTo>
                  <a:lnTo>
                    <a:pt x="228600" y="30479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31085" y="3377945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304799"/>
                  </a:moveTo>
                  <a:lnTo>
                    <a:pt x="76200" y="304799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304799"/>
                  </a:lnTo>
                  <a:lnTo>
                    <a:pt x="304800" y="304799"/>
                  </a:lnTo>
                  <a:lnTo>
                    <a:pt x="152400" y="457199"/>
                  </a:lnTo>
                  <a:lnTo>
                    <a:pt x="0" y="30479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29561" y="5029962"/>
              <a:ext cx="306705" cy="619125"/>
            </a:xfrm>
            <a:custGeom>
              <a:avLst/>
              <a:gdLst/>
              <a:ahLst/>
              <a:cxnLst/>
              <a:rect l="l" t="t" r="r" b="b"/>
              <a:pathLst>
                <a:path w="306705" h="619125">
                  <a:moveTo>
                    <a:pt x="229743" y="0"/>
                  </a:moveTo>
                  <a:lnTo>
                    <a:pt x="76581" y="0"/>
                  </a:lnTo>
                  <a:lnTo>
                    <a:pt x="76581" y="465581"/>
                  </a:lnTo>
                  <a:lnTo>
                    <a:pt x="0" y="465581"/>
                  </a:lnTo>
                  <a:lnTo>
                    <a:pt x="153162" y="618744"/>
                  </a:lnTo>
                  <a:lnTo>
                    <a:pt x="306324" y="465581"/>
                  </a:lnTo>
                  <a:lnTo>
                    <a:pt x="229743" y="46558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29561" y="5029962"/>
              <a:ext cx="306705" cy="619125"/>
            </a:xfrm>
            <a:custGeom>
              <a:avLst/>
              <a:gdLst/>
              <a:ahLst/>
              <a:cxnLst/>
              <a:rect l="l" t="t" r="r" b="b"/>
              <a:pathLst>
                <a:path w="306705" h="619125">
                  <a:moveTo>
                    <a:pt x="0" y="465581"/>
                  </a:moveTo>
                  <a:lnTo>
                    <a:pt x="76581" y="465581"/>
                  </a:lnTo>
                  <a:lnTo>
                    <a:pt x="76581" y="0"/>
                  </a:lnTo>
                  <a:lnTo>
                    <a:pt x="229743" y="0"/>
                  </a:lnTo>
                  <a:lnTo>
                    <a:pt x="229743" y="465581"/>
                  </a:lnTo>
                  <a:lnTo>
                    <a:pt x="306324" y="465581"/>
                  </a:lnTo>
                  <a:lnTo>
                    <a:pt x="153162" y="618744"/>
                  </a:lnTo>
                  <a:lnTo>
                    <a:pt x="0" y="465581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96561" y="6172962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304800" y="0"/>
                  </a:moveTo>
                  <a:lnTo>
                    <a:pt x="3048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304800" y="228600"/>
                  </a:lnTo>
                  <a:lnTo>
                    <a:pt x="304800" y="304800"/>
                  </a:lnTo>
                  <a:lnTo>
                    <a:pt x="457200" y="1524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96561" y="6172962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0" y="76200"/>
                  </a:moveTo>
                  <a:lnTo>
                    <a:pt x="304800" y="76200"/>
                  </a:lnTo>
                  <a:lnTo>
                    <a:pt x="304800" y="0"/>
                  </a:lnTo>
                  <a:lnTo>
                    <a:pt x="457200" y="152400"/>
                  </a:lnTo>
                  <a:lnTo>
                    <a:pt x="304800" y="304800"/>
                  </a:lnTo>
                  <a:lnTo>
                    <a:pt x="3048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468361" y="617296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4572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57200" y="2286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468361" y="617296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76200"/>
                  </a:moveTo>
                  <a:lnTo>
                    <a:pt x="457200" y="76200"/>
                  </a:lnTo>
                  <a:lnTo>
                    <a:pt x="457200" y="0"/>
                  </a:lnTo>
                  <a:lnTo>
                    <a:pt x="609600" y="152400"/>
                  </a:lnTo>
                  <a:lnTo>
                    <a:pt x="457200" y="304800"/>
                  </a:lnTo>
                  <a:lnTo>
                    <a:pt x="4572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06761" y="457276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533400"/>
                  </a:lnTo>
                  <a:lnTo>
                    <a:pt x="228600" y="533400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906761" y="457276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152400"/>
                  </a:moveTo>
                  <a:lnTo>
                    <a:pt x="152400" y="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533400"/>
                  </a:lnTo>
                  <a:lnTo>
                    <a:pt x="76200" y="533400"/>
                  </a:lnTo>
                  <a:lnTo>
                    <a:pt x="76200" y="1524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830561" y="312496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533400"/>
                  </a:lnTo>
                  <a:lnTo>
                    <a:pt x="228600" y="533400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830561" y="3124962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152400"/>
                  </a:moveTo>
                  <a:lnTo>
                    <a:pt x="152400" y="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533400"/>
                  </a:lnTo>
                  <a:lnTo>
                    <a:pt x="76200" y="533400"/>
                  </a:lnTo>
                  <a:lnTo>
                    <a:pt x="76200" y="1524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818369" y="1354073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533400"/>
                  </a:lnTo>
                  <a:lnTo>
                    <a:pt x="228600" y="533400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818368" y="1354073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0" y="152400"/>
                  </a:moveTo>
                  <a:lnTo>
                    <a:pt x="152400" y="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533400"/>
                  </a:lnTo>
                  <a:lnTo>
                    <a:pt x="76200" y="533400"/>
                  </a:lnTo>
                  <a:lnTo>
                    <a:pt x="76200" y="1524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011161" y="45796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152400" y="0"/>
                  </a:moveTo>
                  <a:lnTo>
                    <a:pt x="0" y="152400"/>
                  </a:lnTo>
                  <a:lnTo>
                    <a:pt x="152400" y="304800"/>
                  </a:lnTo>
                  <a:lnTo>
                    <a:pt x="152400" y="228600"/>
                  </a:lnTo>
                  <a:lnTo>
                    <a:pt x="609600" y="228600"/>
                  </a:lnTo>
                  <a:lnTo>
                    <a:pt x="609600" y="76200"/>
                  </a:lnTo>
                  <a:lnTo>
                    <a:pt x="152400" y="76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11161" y="45796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152400"/>
                  </a:moveTo>
                  <a:lnTo>
                    <a:pt x="152400" y="0"/>
                  </a:lnTo>
                  <a:lnTo>
                    <a:pt x="152400" y="76200"/>
                  </a:lnTo>
                  <a:lnTo>
                    <a:pt x="609600" y="76200"/>
                  </a:lnTo>
                  <a:lnTo>
                    <a:pt x="60960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1297411" y="6451924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25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06" rIns="0" bIns="0" rtlCol="0">
            <a:spAutoFit/>
          </a:bodyPr>
          <a:lstStyle/>
          <a:p>
            <a:pPr marL="12115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Intended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Use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Plan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Process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9032" y="1338072"/>
            <a:ext cx="1263650" cy="1609725"/>
            <a:chOff x="1399032" y="1338072"/>
            <a:chExt cx="1263650" cy="1609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192" y="2161032"/>
              <a:ext cx="882395" cy="7863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9032" y="1338072"/>
              <a:ext cx="1263395" cy="9113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49704" y="1540539"/>
            <a:ext cx="963294" cy="4362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68910">
              <a:lnSpc>
                <a:spcPts val="1550"/>
              </a:lnSpc>
              <a:spcBef>
                <a:spcPts val="265"/>
              </a:spcBef>
            </a:pPr>
            <a:r>
              <a:rPr sz="1400" b="1" spc="-10" dirty="0">
                <a:latin typeface="Century Gothic"/>
                <a:cs typeface="Century Gothic"/>
              </a:rPr>
              <a:t>Project Solicitation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5780" y="1526513"/>
            <a:ext cx="1111250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0485" marR="5080" indent="-58419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latin typeface="Century Gothic"/>
                <a:cs typeface="Century Gothic"/>
              </a:rPr>
              <a:t>SRFs:</a:t>
            </a:r>
            <a:r>
              <a:rPr sz="1100" b="1" spc="-40" dirty="0">
                <a:latin typeface="Century Gothic"/>
                <a:cs typeface="Century Gothic"/>
              </a:rPr>
              <a:t> </a:t>
            </a:r>
            <a:r>
              <a:rPr sz="1100" b="1" spc="-10" dirty="0">
                <a:latin typeface="Century Gothic"/>
                <a:cs typeface="Century Gothic"/>
              </a:rPr>
              <a:t>December </a:t>
            </a:r>
            <a:r>
              <a:rPr sz="1100" b="1" dirty="0">
                <a:latin typeface="Century Gothic"/>
                <a:cs typeface="Century Gothic"/>
              </a:rPr>
              <a:t>1</a:t>
            </a:r>
            <a:r>
              <a:rPr sz="1100" b="1" spc="-1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–</a:t>
            </a:r>
            <a:r>
              <a:rPr sz="1100" b="1" spc="-10" dirty="0">
                <a:latin typeface="Century Gothic"/>
                <a:cs typeface="Century Gothic"/>
              </a:rPr>
              <a:t> March</a:t>
            </a:r>
            <a:endParaRPr sz="1100">
              <a:latin typeface="Century Gothic"/>
              <a:cs typeface="Century Gothic"/>
            </a:endParaRPr>
          </a:p>
          <a:p>
            <a:pPr marL="70485">
              <a:lnSpc>
                <a:spcPts val="1190"/>
              </a:lnSpc>
            </a:pPr>
            <a:r>
              <a:rPr sz="1100" b="1" dirty="0">
                <a:latin typeface="Century Gothic"/>
                <a:cs typeface="Century Gothic"/>
              </a:rPr>
              <a:t>1</a:t>
            </a:r>
            <a:r>
              <a:rPr sz="1100" b="1" spc="-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(each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b="1" spc="-20" dirty="0">
                <a:latin typeface="Century Gothic"/>
                <a:cs typeface="Century Gothic"/>
              </a:rPr>
              <a:t>year)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55164" y="2263140"/>
            <a:ext cx="1264920" cy="1609725"/>
            <a:chOff x="2455164" y="2263140"/>
            <a:chExt cx="1264920" cy="16097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2324" y="3084576"/>
              <a:ext cx="883919" cy="7879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5164" y="2263140"/>
              <a:ext cx="1264919" cy="9113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19337" y="2366896"/>
            <a:ext cx="736600" cy="6330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15" marR="5080" indent="-6350" algn="just">
              <a:lnSpc>
                <a:spcPts val="1550"/>
              </a:lnSpc>
              <a:spcBef>
                <a:spcPts val="265"/>
              </a:spcBef>
            </a:pPr>
            <a:r>
              <a:rPr sz="1400" b="1" dirty="0">
                <a:latin typeface="Century Gothic"/>
                <a:cs typeface="Century Gothic"/>
              </a:rPr>
              <a:t>Rating</a:t>
            </a:r>
            <a:r>
              <a:rPr sz="1400" b="1" spc="-55" dirty="0">
                <a:latin typeface="Century Gothic"/>
                <a:cs typeface="Century Gothic"/>
              </a:rPr>
              <a:t> </a:t>
            </a:r>
            <a:r>
              <a:rPr sz="1400" b="1" spc="-50" dirty="0">
                <a:latin typeface="Century Gothic"/>
                <a:cs typeface="Century Gothic"/>
              </a:rPr>
              <a:t>&amp; </a:t>
            </a:r>
            <a:r>
              <a:rPr sz="1400" b="1" spc="-10" dirty="0">
                <a:latin typeface="Century Gothic"/>
                <a:cs typeface="Century Gothic"/>
              </a:rPr>
              <a:t>Ranking Process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2671" y="2511260"/>
            <a:ext cx="560070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0485" marR="5080" indent="-58419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latin typeface="Century Gothic"/>
                <a:cs typeface="Century Gothic"/>
              </a:rPr>
              <a:t>March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b="1" spc="-50" dirty="0">
                <a:latin typeface="Century Gothic"/>
                <a:cs typeface="Century Gothic"/>
              </a:rPr>
              <a:t>- </a:t>
            </a:r>
            <a:r>
              <a:rPr sz="1100" b="1" spc="-25" dirty="0">
                <a:latin typeface="Century Gothic"/>
                <a:cs typeface="Century Gothic"/>
              </a:rPr>
              <a:t>May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12820" y="3186683"/>
            <a:ext cx="1263650" cy="1609725"/>
            <a:chOff x="3512820" y="3186683"/>
            <a:chExt cx="1263650" cy="160972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8456" y="4009644"/>
              <a:ext cx="883919" cy="7863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2820" y="3186683"/>
              <a:ext cx="1263395" cy="91135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54740" y="3291358"/>
            <a:ext cx="780415" cy="633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14"/>
              </a:lnSpc>
              <a:spcBef>
                <a:spcPts val="105"/>
              </a:spcBef>
            </a:pPr>
            <a:r>
              <a:rPr sz="1400" b="1" spc="-20" dirty="0">
                <a:latin typeface="Century Gothic"/>
                <a:cs typeface="Century Gothic"/>
              </a:rPr>
              <a:t>TWDB</a:t>
            </a:r>
            <a:endParaRPr sz="1400">
              <a:latin typeface="Century Gothic"/>
              <a:cs typeface="Century Gothic"/>
            </a:endParaRPr>
          </a:p>
          <a:p>
            <a:pPr marL="12700" marR="5080" algn="ctr">
              <a:lnSpc>
                <a:spcPts val="1550"/>
              </a:lnSpc>
              <a:spcBef>
                <a:spcPts val="90"/>
              </a:spcBef>
            </a:pPr>
            <a:r>
              <a:rPr sz="1400" b="1" spc="-10" dirty="0">
                <a:latin typeface="Century Gothic"/>
                <a:cs typeface="Century Gothic"/>
              </a:rPr>
              <a:t>Prepares </a:t>
            </a:r>
            <a:r>
              <a:rPr sz="1400" b="1" dirty="0">
                <a:latin typeface="Century Gothic"/>
                <a:cs typeface="Century Gothic"/>
              </a:rPr>
              <a:t>Draft</a:t>
            </a:r>
            <a:r>
              <a:rPr sz="1400" b="1" spc="-25" dirty="0">
                <a:latin typeface="Century Gothic"/>
                <a:cs typeface="Century Gothic"/>
              </a:rPr>
              <a:t> IUP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74281" y="3410554"/>
            <a:ext cx="637540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0485" marR="5080" indent="-58419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latin typeface="Century Gothic"/>
                <a:cs typeface="Century Gothic"/>
              </a:rPr>
              <a:t>-</a:t>
            </a:r>
            <a:r>
              <a:rPr sz="1100" b="1" spc="-5" dirty="0">
                <a:latin typeface="Century Gothic"/>
                <a:cs typeface="Century Gothic"/>
              </a:rPr>
              <a:t> </a:t>
            </a:r>
            <a:r>
              <a:rPr sz="1100" b="1" spc="-20" dirty="0">
                <a:latin typeface="Century Gothic"/>
                <a:cs typeface="Century Gothic"/>
              </a:rPr>
              <a:t>Early </a:t>
            </a:r>
            <a:r>
              <a:rPr sz="1100" b="1" spc="-10" dirty="0">
                <a:latin typeface="Century Gothic"/>
                <a:cs typeface="Century Gothic"/>
              </a:rPr>
              <a:t>Summer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68951" y="4111751"/>
            <a:ext cx="1264920" cy="1609725"/>
            <a:chOff x="4568951" y="4111751"/>
            <a:chExt cx="1264920" cy="160972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6112" y="4933188"/>
              <a:ext cx="883919" cy="7879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8951" y="4111751"/>
              <a:ext cx="1264919" cy="91135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756606" y="4215823"/>
            <a:ext cx="888365" cy="6330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550"/>
              </a:lnSpc>
              <a:spcBef>
                <a:spcPts val="260"/>
              </a:spcBef>
            </a:pPr>
            <a:r>
              <a:rPr sz="1400" b="1" spc="-10" dirty="0">
                <a:latin typeface="Century Gothic"/>
                <a:cs typeface="Century Gothic"/>
              </a:rPr>
              <a:t>Public Comment Period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55559" y="4437244"/>
            <a:ext cx="579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Century Gothic"/>
                <a:cs typeface="Century Gothic"/>
              </a:rPr>
              <a:t>Summer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26608" y="5035296"/>
            <a:ext cx="1263395" cy="91135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889509" y="5140287"/>
            <a:ext cx="735330" cy="63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614"/>
              </a:lnSpc>
              <a:spcBef>
                <a:spcPts val="100"/>
              </a:spcBef>
            </a:pPr>
            <a:r>
              <a:rPr sz="1400" b="1" spc="-20" dirty="0">
                <a:latin typeface="Century Gothic"/>
                <a:cs typeface="Century Gothic"/>
              </a:rPr>
              <a:t>TWDB</a:t>
            </a:r>
            <a:endParaRPr sz="1400">
              <a:latin typeface="Century Gothic"/>
              <a:cs typeface="Century Gothic"/>
            </a:endParaRPr>
          </a:p>
          <a:p>
            <a:pPr marL="12700" marR="5080" indent="1270" algn="ctr">
              <a:lnSpc>
                <a:spcPts val="1550"/>
              </a:lnSpc>
              <a:spcBef>
                <a:spcPts val="95"/>
              </a:spcBef>
            </a:pPr>
            <a:r>
              <a:rPr sz="1400" b="1" spc="-10" dirty="0">
                <a:latin typeface="Century Gothic"/>
                <a:cs typeface="Century Gothic"/>
              </a:rPr>
              <a:t>Adopts </a:t>
            </a:r>
            <a:r>
              <a:rPr sz="1400" b="1" dirty="0">
                <a:latin typeface="Century Gothic"/>
                <a:cs typeface="Century Gothic"/>
              </a:rPr>
              <a:t>Final</a:t>
            </a:r>
            <a:r>
              <a:rPr sz="1400" b="1" spc="-35" dirty="0">
                <a:latin typeface="Century Gothic"/>
                <a:cs typeface="Century Gothic"/>
              </a:rPr>
              <a:t> </a:t>
            </a:r>
            <a:r>
              <a:rPr sz="1400" b="1" spc="-25" dirty="0">
                <a:latin typeface="Century Gothic"/>
                <a:cs typeface="Century Gothic"/>
              </a:rPr>
              <a:t>IUP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7037500" y="5215981"/>
            <a:ext cx="737235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0485" marR="104775" indent="-58419">
              <a:lnSpc>
                <a:spcPts val="1210"/>
              </a:lnSpc>
              <a:spcBef>
                <a:spcPts val="235"/>
              </a:spcBef>
            </a:pPr>
            <a:r>
              <a:rPr sz="1100" b="1" spc="-20" dirty="0">
                <a:latin typeface="Century Gothic"/>
                <a:cs typeface="Century Gothic"/>
              </a:rPr>
              <a:t>Late </a:t>
            </a:r>
            <a:r>
              <a:rPr sz="1100" b="1" spc="-10" dirty="0">
                <a:latin typeface="Century Gothic"/>
                <a:cs typeface="Century Gothic"/>
              </a:rPr>
              <a:t>Summer</a:t>
            </a:r>
            <a:endParaRPr sz="1100">
              <a:latin typeface="Century Gothic"/>
              <a:cs typeface="Century Gothic"/>
            </a:endParaRPr>
          </a:p>
          <a:p>
            <a:pPr marL="70485">
              <a:lnSpc>
                <a:spcPts val="1190"/>
              </a:lnSpc>
            </a:pPr>
            <a:r>
              <a:rPr sz="1100" b="1" dirty="0">
                <a:latin typeface="Century Gothic"/>
                <a:cs typeface="Century Gothic"/>
              </a:rPr>
              <a:t>/Early</a:t>
            </a:r>
            <a:r>
              <a:rPr sz="1100" b="1" spc="-35" dirty="0">
                <a:latin typeface="Century Gothic"/>
                <a:cs typeface="Century Gothic"/>
              </a:rPr>
              <a:t> </a:t>
            </a:r>
            <a:r>
              <a:rPr sz="1100" b="1" spc="-20" dirty="0">
                <a:latin typeface="Century Gothic"/>
                <a:cs typeface="Century Gothic"/>
              </a:rPr>
              <a:t>Fall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Regional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Water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Project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Development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32560" y="1331975"/>
            <a:ext cx="1069975" cy="1069975"/>
            <a:chOff x="1432560" y="1331975"/>
            <a:chExt cx="1069975" cy="1069975"/>
          </a:xfrm>
        </p:grpSpPr>
        <p:sp>
          <p:nvSpPr>
            <p:cNvPr id="4" name="object 4"/>
            <p:cNvSpPr/>
            <p:nvPr/>
          </p:nvSpPr>
          <p:spPr>
            <a:xfrm>
              <a:off x="1432560" y="1331975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4924" y="0"/>
                  </a:moveTo>
                  <a:lnTo>
                    <a:pt x="486235" y="2186"/>
                  </a:lnTo>
                  <a:lnTo>
                    <a:pt x="438771" y="8618"/>
                  </a:lnTo>
                  <a:lnTo>
                    <a:pt x="392721" y="19108"/>
                  </a:lnTo>
                  <a:lnTo>
                    <a:pt x="348272" y="33466"/>
                  </a:lnTo>
                  <a:lnTo>
                    <a:pt x="305615" y="51504"/>
                  </a:lnTo>
                  <a:lnTo>
                    <a:pt x="264938" y="73033"/>
                  </a:lnTo>
                  <a:lnTo>
                    <a:pt x="226430" y="97864"/>
                  </a:lnTo>
                  <a:lnTo>
                    <a:pt x="190280" y="125808"/>
                  </a:lnTo>
                  <a:lnTo>
                    <a:pt x="156676" y="156676"/>
                  </a:lnTo>
                  <a:lnTo>
                    <a:pt x="125808" y="190280"/>
                  </a:lnTo>
                  <a:lnTo>
                    <a:pt x="97864" y="226430"/>
                  </a:lnTo>
                  <a:lnTo>
                    <a:pt x="73033" y="264938"/>
                  </a:lnTo>
                  <a:lnTo>
                    <a:pt x="51504" y="305615"/>
                  </a:lnTo>
                  <a:lnTo>
                    <a:pt x="33466" y="348272"/>
                  </a:lnTo>
                  <a:lnTo>
                    <a:pt x="19108" y="392721"/>
                  </a:lnTo>
                  <a:lnTo>
                    <a:pt x="8618" y="438771"/>
                  </a:lnTo>
                  <a:lnTo>
                    <a:pt x="2186" y="486235"/>
                  </a:lnTo>
                  <a:lnTo>
                    <a:pt x="0" y="534924"/>
                  </a:lnTo>
                  <a:lnTo>
                    <a:pt x="2186" y="583612"/>
                  </a:lnTo>
                  <a:lnTo>
                    <a:pt x="8618" y="631076"/>
                  </a:lnTo>
                  <a:lnTo>
                    <a:pt x="19108" y="677126"/>
                  </a:lnTo>
                  <a:lnTo>
                    <a:pt x="33466" y="721575"/>
                  </a:lnTo>
                  <a:lnTo>
                    <a:pt x="51504" y="764232"/>
                  </a:lnTo>
                  <a:lnTo>
                    <a:pt x="73033" y="804909"/>
                  </a:lnTo>
                  <a:lnTo>
                    <a:pt x="97864" y="843417"/>
                  </a:lnTo>
                  <a:lnTo>
                    <a:pt x="125808" y="879567"/>
                  </a:lnTo>
                  <a:lnTo>
                    <a:pt x="156676" y="913171"/>
                  </a:lnTo>
                  <a:lnTo>
                    <a:pt x="190280" y="944039"/>
                  </a:lnTo>
                  <a:lnTo>
                    <a:pt x="226430" y="971983"/>
                  </a:lnTo>
                  <a:lnTo>
                    <a:pt x="264938" y="996814"/>
                  </a:lnTo>
                  <a:lnTo>
                    <a:pt x="305615" y="1018343"/>
                  </a:lnTo>
                  <a:lnTo>
                    <a:pt x="348272" y="1036381"/>
                  </a:lnTo>
                  <a:lnTo>
                    <a:pt x="392721" y="1050739"/>
                  </a:lnTo>
                  <a:lnTo>
                    <a:pt x="438771" y="1061229"/>
                  </a:lnTo>
                  <a:lnTo>
                    <a:pt x="486235" y="1067661"/>
                  </a:lnTo>
                  <a:lnTo>
                    <a:pt x="534924" y="1069848"/>
                  </a:lnTo>
                  <a:lnTo>
                    <a:pt x="583612" y="1067661"/>
                  </a:lnTo>
                  <a:lnTo>
                    <a:pt x="631076" y="1061229"/>
                  </a:lnTo>
                  <a:lnTo>
                    <a:pt x="677126" y="1050739"/>
                  </a:lnTo>
                  <a:lnTo>
                    <a:pt x="721575" y="1036381"/>
                  </a:lnTo>
                  <a:lnTo>
                    <a:pt x="764232" y="1018343"/>
                  </a:lnTo>
                  <a:lnTo>
                    <a:pt x="804909" y="996814"/>
                  </a:lnTo>
                  <a:lnTo>
                    <a:pt x="843417" y="971983"/>
                  </a:lnTo>
                  <a:lnTo>
                    <a:pt x="879567" y="944039"/>
                  </a:lnTo>
                  <a:lnTo>
                    <a:pt x="913171" y="913171"/>
                  </a:lnTo>
                  <a:lnTo>
                    <a:pt x="944039" y="879567"/>
                  </a:lnTo>
                  <a:lnTo>
                    <a:pt x="971983" y="843417"/>
                  </a:lnTo>
                  <a:lnTo>
                    <a:pt x="996814" y="804909"/>
                  </a:lnTo>
                  <a:lnTo>
                    <a:pt x="1018343" y="764232"/>
                  </a:lnTo>
                  <a:lnTo>
                    <a:pt x="1036381" y="721575"/>
                  </a:lnTo>
                  <a:lnTo>
                    <a:pt x="1050739" y="677126"/>
                  </a:lnTo>
                  <a:lnTo>
                    <a:pt x="1061229" y="631076"/>
                  </a:lnTo>
                  <a:lnTo>
                    <a:pt x="1067661" y="583612"/>
                  </a:lnTo>
                  <a:lnTo>
                    <a:pt x="1069848" y="534924"/>
                  </a:lnTo>
                  <a:lnTo>
                    <a:pt x="1067661" y="486235"/>
                  </a:lnTo>
                  <a:lnTo>
                    <a:pt x="1061229" y="438771"/>
                  </a:lnTo>
                  <a:lnTo>
                    <a:pt x="1050739" y="392721"/>
                  </a:lnTo>
                  <a:lnTo>
                    <a:pt x="1036381" y="348272"/>
                  </a:lnTo>
                  <a:lnTo>
                    <a:pt x="1018343" y="305615"/>
                  </a:lnTo>
                  <a:lnTo>
                    <a:pt x="996814" y="264938"/>
                  </a:lnTo>
                  <a:lnTo>
                    <a:pt x="971983" y="226430"/>
                  </a:lnTo>
                  <a:lnTo>
                    <a:pt x="944039" y="190280"/>
                  </a:lnTo>
                  <a:lnTo>
                    <a:pt x="913171" y="156676"/>
                  </a:lnTo>
                  <a:lnTo>
                    <a:pt x="879567" y="125808"/>
                  </a:lnTo>
                  <a:lnTo>
                    <a:pt x="843417" y="97864"/>
                  </a:lnTo>
                  <a:lnTo>
                    <a:pt x="804909" y="73033"/>
                  </a:lnTo>
                  <a:lnTo>
                    <a:pt x="764232" y="51504"/>
                  </a:lnTo>
                  <a:lnTo>
                    <a:pt x="721575" y="33466"/>
                  </a:lnTo>
                  <a:lnTo>
                    <a:pt x="677126" y="19108"/>
                  </a:lnTo>
                  <a:lnTo>
                    <a:pt x="631076" y="8618"/>
                  </a:lnTo>
                  <a:lnTo>
                    <a:pt x="583612" y="2186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FBD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73491" y="1617789"/>
              <a:ext cx="392430" cy="506095"/>
            </a:xfrm>
            <a:custGeom>
              <a:avLst/>
              <a:gdLst/>
              <a:ahLst/>
              <a:cxnLst/>
              <a:rect l="l" t="t" r="r" b="b"/>
              <a:pathLst>
                <a:path w="392430" h="506094">
                  <a:moveTo>
                    <a:pt x="316255" y="398475"/>
                  </a:moveTo>
                  <a:lnTo>
                    <a:pt x="208724" y="398475"/>
                  </a:lnTo>
                  <a:lnTo>
                    <a:pt x="208724" y="423786"/>
                  </a:lnTo>
                  <a:lnTo>
                    <a:pt x="316255" y="423786"/>
                  </a:lnTo>
                  <a:lnTo>
                    <a:pt x="316255" y="398475"/>
                  </a:lnTo>
                  <a:close/>
                </a:path>
                <a:path w="392430" h="506094">
                  <a:moveTo>
                    <a:pt x="316255" y="297205"/>
                  </a:moveTo>
                  <a:lnTo>
                    <a:pt x="208724" y="297205"/>
                  </a:lnTo>
                  <a:lnTo>
                    <a:pt x="208724" y="322529"/>
                  </a:lnTo>
                  <a:lnTo>
                    <a:pt x="316255" y="322529"/>
                  </a:lnTo>
                  <a:lnTo>
                    <a:pt x="316255" y="297205"/>
                  </a:lnTo>
                  <a:close/>
                </a:path>
                <a:path w="392430" h="506094">
                  <a:moveTo>
                    <a:pt x="316255" y="195948"/>
                  </a:moveTo>
                  <a:lnTo>
                    <a:pt x="208724" y="195948"/>
                  </a:lnTo>
                  <a:lnTo>
                    <a:pt x="208724" y="221259"/>
                  </a:lnTo>
                  <a:lnTo>
                    <a:pt x="316255" y="221259"/>
                  </a:lnTo>
                  <a:lnTo>
                    <a:pt x="316255" y="195948"/>
                  </a:lnTo>
                  <a:close/>
                </a:path>
                <a:path w="392430" h="506094">
                  <a:moveTo>
                    <a:pt x="316255" y="94691"/>
                  </a:moveTo>
                  <a:lnTo>
                    <a:pt x="208724" y="94691"/>
                  </a:lnTo>
                  <a:lnTo>
                    <a:pt x="208724" y="120002"/>
                  </a:lnTo>
                  <a:lnTo>
                    <a:pt x="316255" y="120002"/>
                  </a:lnTo>
                  <a:lnTo>
                    <a:pt x="316255" y="94691"/>
                  </a:lnTo>
                  <a:close/>
                </a:path>
                <a:path w="392430" h="506094">
                  <a:moveTo>
                    <a:pt x="392163" y="0"/>
                  </a:moveTo>
                  <a:lnTo>
                    <a:pt x="354215" y="0"/>
                  </a:lnTo>
                  <a:lnTo>
                    <a:pt x="354215" y="38112"/>
                  </a:lnTo>
                  <a:lnTo>
                    <a:pt x="354215" y="467499"/>
                  </a:lnTo>
                  <a:lnTo>
                    <a:pt x="37947" y="467499"/>
                  </a:lnTo>
                  <a:lnTo>
                    <a:pt x="37947" y="38112"/>
                  </a:lnTo>
                  <a:lnTo>
                    <a:pt x="354215" y="38112"/>
                  </a:lnTo>
                  <a:lnTo>
                    <a:pt x="354215" y="0"/>
                  </a:lnTo>
                  <a:lnTo>
                    <a:pt x="0" y="0"/>
                  </a:lnTo>
                  <a:lnTo>
                    <a:pt x="0" y="38112"/>
                  </a:lnTo>
                  <a:lnTo>
                    <a:pt x="0" y="467499"/>
                  </a:lnTo>
                  <a:lnTo>
                    <a:pt x="0" y="505599"/>
                  </a:lnTo>
                  <a:lnTo>
                    <a:pt x="392163" y="505599"/>
                  </a:lnTo>
                  <a:lnTo>
                    <a:pt x="392163" y="468083"/>
                  </a:lnTo>
                  <a:lnTo>
                    <a:pt x="392163" y="467499"/>
                  </a:lnTo>
                  <a:lnTo>
                    <a:pt x="392163" y="38112"/>
                  </a:lnTo>
                  <a:lnTo>
                    <a:pt x="392163" y="37731"/>
                  </a:lnTo>
                  <a:lnTo>
                    <a:pt x="392163" y="0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9396" y="1680826"/>
              <a:ext cx="93614" cy="77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9396" y="1782089"/>
              <a:ext cx="93614" cy="77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9396" y="1883352"/>
              <a:ext cx="93614" cy="772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9396" y="1983344"/>
              <a:ext cx="93614" cy="772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71326" y="2691098"/>
            <a:ext cx="119126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0670" marR="5080" indent="-268605">
              <a:lnSpc>
                <a:spcPts val="1450"/>
              </a:lnSpc>
              <a:spcBef>
                <a:spcPts val="340"/>
              </a:spcBef>
            </a:pPr>
            <a:r>
              <a:rPr sz="1400" spc="-20" dirty="0">
                <a:latin typeface="Arial"/>
                <a:cs typeface="Arial"/>
              </a:rPr>
              <a:t>APPLICATION </a:t>
            </a:r>
            <a:r>
              <a:rPr sz="1400" spc="-10" dirty="0">
                <a:latin typeface="Arial"/>
                <a:cs typeface="Arial"/>
              </a:rPr>
              <a:t>INTAKE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93008" y="1331975"/>
            <a:ext cx="1069975" cy="1069975"/>
            <a:chOff x="3493008" y="1331975"/>
            <a:chExt cx="1069975" cy="1069975"/>
          </a:xfrm>
        </p:grpSpPr>
        <p:sp>
          <p:nvSpPr>
            <p:cNvPr id="12" name="object 12"/>
            <p:cNvSpPr/>
            <p:nvPr/>
          </p:nvSpPr>
          <p:spPr>
            <a:xfrm>
              <a:off x="3493008" y="1331975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4924" y="0"/>
                  </a:moveTo>
                  <a:lnTo>
                    <a:pt x="486235" y="2186"/>
                  </a:lnTo>
                  <a:lnTo>
                    <a:pt x="438771" y="8618"/>
                  </a:lnTo>
                  <a:lnTo>
                    <a:pt x="392721" y="19108"/>
                  </a:lnTo>
                  <a:lnTo>
                    <a:pt x="348272" y="33466"/>
                  </a:lnTo>
                  <a:lnTo>
                    <a:pt x="305615" y="51504"/>
                  </a:lnTo>
                  <a:lnTo>
                    <a:pt x="264938" y="73033"/>
                  </a:lnTo>
                  <a:lnTo>
                    <a:pt x="226430" y="97864"/>
                  </a:lnTo>
                  <a:lnTo>
                    <a:pt x="190280" y="125808"/>
                  </a:lnTo>
                  <a:lnTo>
                    <a:pt x="156676" y="156676"/>
                  </a:lnTo>
                  <a:lnTo>
                    <a:pt x="125808" y="190280"/>
                  </a:lnTo>
                  <a:lnTo>
                    <a:pt x="97864" y="226430"/>
                  </a:lnTo>
                  <a:lnTo>
                    <a:pt x="73033" y="264938"/>
                  </a:lnTo>
                  <a:lnTo>
                    <a:pt x="51504" y="305615"/>
                  </a:lnTo>
                  <a:lnTo>
                    <a:pt x="33466" y="348272"/>
                  </a:lnTo>
                  <a:lnTo>
                    <a:pt x="19108" y="392721"/>
                  </a:lnTo>
                  <a:lnTo>
                    <a:pt x="8618" y="438771"/>
                  </a:lnTo>
                  <a:lnTo>
                    <a:pt x="2186" y="486235"/>
                  </a:lnTo>
                  <a:lnTo>
                    <a:pt x="0" y="534924"/>
                  </a:lnTo>
                  <a:lnTo>
                    <a:pt x="2186" y="583612"/>
                  </a:lnTo>
                  <a:lnTo>
                    <a:pt x="8618" y="631076"/>
                  </a:lnTo>
                  <a:lnTo>
                    <a:pt x="19108" y="677126"/>
                  </a:lnTo>
                  <a:lnTo>
                    <a:pt x="33466" y="721575"/>
                  </a:lnTo>
                  <a:lnTo>
                    <a:pt x="51504" y="764232"/>
                  </a:lnTo>
                  <a:lnTo>
                    <a:pt x="73033" y="804909"/>
                  </a:lnTo>
                  <a:lnTo>
                    <a:pt x="97864" y="843417"/>
                  </a:lnTo>
                  <a:lnTo>
                    <a:pt x="125808" y="879567"/>
                  </a:lnTo>
                  <a:lnTo>
                    <a:pt x="156676" y="913171"/>
                  </a:lnTo>
                  <a:lnTo>
                    <a:pt x="190280" y="944039"/>
                  </a:lnTo>
                  <a:lnTo>
                    <a:pt x="226430" y="971983"/>
                  </a:lnTo>
                  <a:lnTo>
                    <a:pt x="264938" y="996814"/>
                  </a:lnTo>
                  <a:lnTo>
                    <a:pt x="305615" y="1018343"/>
                  </a:lnTo>
                  <a:lnTo>
                    <a:pt x="348272" y="1036381"/>
                  </a:lnTo>
                  <a:lnTo>
                    <a:pt x="392721" y="1050739"/>
                  </a:lnTo>
                  <a:lnTo>
                    <a:pt x="438771" y="1061229"/>
                  </a:lnTo>
                  <a:lnTo>
                    <a:pt x="486235" y="1067661"/>
                  </a:lnTo>
                  <a:lnTo>
                    <a:pt x="534924" y="1069848"/>
                  </a:lnTo>
                  <a:lnTo>
                    <a:pt x="583612" y="1067661"/>
                  </a:lnTo>
                  <a:lnTo>
                    <a:pt x="631076" y="1061229"/>
                  </a:lnTo>
                  <a:lnTo>
                    <a:pt x="677126" y="1050739"/>
                  </a:lnTo>
                  <a:lnTo>
                    <a:pt x="721575" y="1036381"/>
                  </a:lnTo>
                  <a:lnTo>
                    <a:pt x="764232" y="1018343"/>
                  </a:lnTo>
                  <a:lnTo>
                    <a:pt x="804909" y="996814"/>
                  </a:lnTo>
                  <a:lnTo>
                    <a:pt x="843417" y="971983"/>
                  </a:lnTo>
                  <a:lnTo>
                    <a:pt x="879567" y="944039"/>
                  </a:lnTo>
                  <a:lnTo>
                    <a:pt x="913171" y="913171"/>
                  </a:lnTo>
                  <a:lnTo>
                    <a:pt x="944039" y="879567"/>
                  </a:lnTo>
                  <a:lnTo>
                    <a:pt x="971983" y="843417"/>
                  </a:lnTo>
                  <a:lnTo>
                    <a:pt x="996814" y="804909"/>
                  </a:lnTo>
                  <a:lnTo>
                    <a:pt x="1018343" y="764232"/>
                  </a:lnTo>
                  <a:lnTo>
                    <a:pt x="1036381" y="721575"/>
                  </a:lnTo>
                  <a:lnTo>
                    <a:pt x="1050739" y="677126"/>
                  </a:lnTo>
                  <a:lnTo>
                    <a:pt x="1061229" y="631076"/>
                  </a:lnTo>
                  <a:lnTo>
                    <a:pt x="1067661" y="583612"/>
                  </a:lnTo>
                  <a:lnTo>
                    <a:pt x="1069848" y="534924"/>
                  </a:lnTo>
                  <a:lnTo>
                    <a:pt x="1067661" y="486235"/>
                  </a:lnTo>
                  <a:lnTo>
                    <a:pt x="1061229" y="438771"/>
                  </a:lnTo>
                  <a:lnTo>
                    <a:pt x="1050739" y="392721"/>
                  </a:lnTo>
                  <a:lnTo>
                    <a:pt x="1036381" y="348272"/>
                  </a:lnTo>
                  <a:lnTo>
                    <a:pt x="1018343" y="305615"/>
                  </a:lnTo>
                  <a:lnTo>
                    <a:pt x="996814" y="264938"/>
                  </a:lnTo>
                  <a:lnTo>
                    <a:pt x="971983" y="226430"/>
                  </a:lnTo>
                  <a:lnTo>
                    <a:pt x="944039" y="190280"/>
                  </a:lnTo>
                  <a:lnTo>
                    <a:pt x="913171" y="156676"/>
                  </a:lnTo>
                  <a:lnTo>
                    <a:pt x="879567" y="125808"/>
                  </a:lnTo>
                  <a:lnTo>
                    <a:pt x="843417" y="97864"/>
                  </a:lnTo>
                  <a:lnTo>
                    <a:pt x="804909" y="73033"/>
                  </a:lnTo>
                  <a:lnTo>
                    <a:pt x="764232" y="51504"/>
                  </a:lnTo>
                  <a:lnTo>
                    <a:pt x="721575" y="33466"/>
                  </a:lnTo>
                  <a:lnTo>
                    <a:pt x="677126" y="19108"/>
                  </a:lnTo>
                  <a:lnTo>
                    <a:pt x="631076" y="8618"/>
                  </a:lnTo>
                  <a:lnTo>
                    <a:pt x="583612" y="2186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FBD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39320" y="1666904"/>
              <a:ext cx="584835" cy="410845"/>
            </a:xfrm>
            <a:custGeom>
              <a:avLst/>
              <a:gdLst/>
              <a:ahLst/>
              <a:cxnLst/>
              <a:rect l="l" t="t" r="r" b="b"/>
              <a:pathLst>
                <a:path w="584835" h="410844">
                  <a:moveTo>
                    <a:pt x="206838" y="410743"/>
                  </a:moveTo>
                  <a:lnTo>
                    <a:pt x="0" y="198087"/>
                  </a:lnTo>
                  <a:lnTo>
                    <a:pt x="53765" y="146829"/>
                  </a:lnTo>
                  <a:lnTo>
                    <a:pt x="209368" y="306316"/>
                  </a:lnTo>
                  <a:lnTo>
                    <a:pt x="533219" y="0"/>
                  </a:lnTo>
                  <a:lnTo>
                    <a:pt x="584454" y="53156"/>
                  </a:lnTo>
                  <a:lnTo>
                    <a:pt x="261236" y="360112"/>
                  </a:lnTo>
                  <a:lnTo>
                    <a:pt x="206838" y="410743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40003" y="2691098"/>
            <a:ext cx="177355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61645">
              <a:lnSpc>
                <a:spcPts val="1450"/>
              </a:lnSpc>
              <a:spcBef>
                <a:spcPts val="340"/>
              </a:spcBef>
            </a:pPr>
            <a:r>
              <a:rPr sz="1400" spc="-10" dirty="0">
                <a:latin typeface="Arial"/>
                <a:cs typeface="Arial"/>
              </a:rPr>
              <a:t>PROJECT </a:t>
            </a:r>
            <a:r>
              <a:rPr sz="1400" dirty="0">
                <a:latin typeface="Arial"/>
                <a:cs typeface="Arial"/>
              </a:rPr>
              <a:t>ELIGIBILITY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REVIEW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54979" y="1331975"/>
            <a:ext cx="1069975" cy="1069975"/>
            <a:chOff x="5554979" y="1331975"/>
            <a:chExt cx="1069975" cy="1069975"/>
          </a:xfrm>
        </p:grpSpPr>
        <p:sp>
          <p:nvSpPr>
            <p:cNvPr id="16" name="object 16"/>
            <p:cNvSpPr/>
            <p:nvPr/>
          </p:nvSpPr>
          <p:spPr>
            <a:xfrm>
              <a:off x="5554979" y="1331975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4924" y="0"/>
                  </a:moveTo>
                  <a:lnTo>
                    <a:pt x="486235" y="2186"/>
                  </a:lnTo>
                  <a:lnTo>
                    <a:pt x="438771" y="8618"/>
                  </a:lnTo>
                  <a:lnTo>
                    <a:pt x="392721" y="19108"/>
                  </a:lnTo>
                  <a:lnTo>
                    <a:pt x="348272" y="33466"/>
                  </a:lnTo>
                  <a:lnTo>
                    <a:pt x="305615" y="51504"/>
                  </a:lnTo>
                  <a:lnTo>
                    <a:pt x="264938" y="73033"/>
                  </a:lnTo>
                  <a:lnTo>
                    <a:pt x="226430" y="97864"/>
                  </a:lnTo>
                  <a:lnTo>
                    <a:pt x="190280" y="125808"/>
                  </a:lnTo>
                  <a:lnTo>
                    <a:pt x="156676" y="156676"/>
                  </a:lnTo>
                  <a:lnTo>
                    <a:pt x="125808" y="190280"/>
                  </a:lnTo>
                  <a:lnTo>
                    <a:pt x="97864" y="226430"/>
                  </a:lnTo>
                  <a:lnTo>
                    <a:pt x="73033" y="264938"/>
                  </a:lnTo>
                  <a:lnTo>
                    <a:pt x="51504" y="305615"/>
                  </a:lnTo>
                  <a:lnTo>
                    <a:pt x="33466" y="348272"/>
                  </a:lnTo>
                  <a:lnTo>
                    <a:pt x="19108" y="392721"/>
                  </a:lnTo>
                  <a:lnTo>
                    <a:pt x="8618" y="438771"/>
                  </a:lnTo>
                  <a:lnTo>
                    <a:pt x="2186" y="486235"/>
                  </a:lnTo>
                  <a:lnTo>
                    <a:pt x="0" y="534924"/>
                  </a:lnTo>
                  <a:lnTo>
                    <a:pt x="2186" y="583612"/>
                  </a:lnTo>
                  <a:lnTo>
                    <a:pt x="8618" y="631076"/>
                  </a:lnTo>
                  <a:lnTo>
                    <a:pt x="19108" y="677126"/>
                  </a:lnTo>
                  <a:lnTo>
                    <a:pt x="33466" y="721575"/>
                  </a:lnTo>
                  <a:lnTo>
                    <a:pt x="51504" y="764232"/>
                  </a:lnTo>
                  <a:lnTo>
                    <a:pt x="73033" y="804909"/>
                  </a:lnTo>
                  <a:lnTo>
                    <a:pt x="97864" y="843417"/>
                  </a:lnTo>
                  <a:lnTo>
                    <a:pt x="125808" y="879567"/>
                  </a:lnTo>
                  <a:lnTo>
                    <a:pt x="156676" y="913171"/>
                  </a:lnTo>
                  <a:lnTo>
                    <a:pt x="190280" y="944039"/>
                  </a:lnTo>
                  <a:lnTo>
                    <a:pt x="226430" y="971983"/>
                  </a:lnTo>
                  <a:lnTo>
                    <a:pt x="264938" y="996814"/>
                  </a:lnTo>
                  <a:lnTo>
                    <a:pt x="305615" y="1018343"/>
                  </a:lnTo>
                  <a:lnTo>
                    <a:pt x="348272" y="1036381"/>
                  </a:lnTo>
                  <a:lnTo>
                    <a:pt x="392721" y="1050739"/>
                  </a:lnTo>
                  <a:lnTo>
                    <a:pt x="438771" y="1061229"/>
                  </a:lnTo>
                  <a:lnTo>
                    <a:pt x="486235" y="1067661"/>
                  </a:lnTo>
                  <a:lnTo>
                    <a:pt x="534924" y="1069848"/>
                  </a:lnTo>
                  <a:lnTo>
                    <a:pt x="583612" y="1067661"/>
                  </a:lnTo>
                  <a:lnTo>
                    <a:pt x="631076" y="1061229"/>
                  </a:lnTo>
                  <a:lnTo>
                    <a:pt x="677126" y="1050739"/>
                  </a:lnTo>
                  <a:lnTo>
                    <a:pt x="721575" y="1036381"/>
                  </a:lnTo>
                  <a:lnTo>
                    <a:pt x="764232" y="1018343"/>
                  </a:lnTo>
                  <a:lnTo>
                    <a:pt x="804909" y="996814"/>
                  </a:lnTo>
                  <a:lnTo>
                    <a:pt x="843417" y="971983"/>
                  </a:lnTo>
                  <a:lnTo>
                    <a:pt x="879567" y="944039"/>
                  </a:lnTo>
                  <a:lnTo>
                    <a:pt x="913171" y="913171"/>
                  </a:lnTo>
                  <a:lnTo>
                    <a:pt x="944039" y="879567"/>
                  </a:lnTo>
                  <a:lnTo>
                    <a:pt x="971983" y="843417"/>
                  </a:lnTo>
                  <a:lnTo>
                    <a:pt x="996814" y="804909"/>
                  </a:lnTo>
                  <a:lnTo>
                    <a:pt x="1018343" y="764232"/>
                  </a:lnTo>
                  <a:lnTo>
                    <a:pt x="1036381" y="721575"/>
                  </a:lnTo>
                  <a:lnTo>
                    <a:pt x="1050739" y="677126"/>
                  </a:lnTo>
                  <a:lnTo>
                    <a:pt x="1061229" y="631076"/>
                  </a:lnTo>
                  <a:lnTo>
                    <a:pt x="1067661" y="583612"/>
                  </a:lnTo>
                  <a:lnTo>
                    <a:pt x="1069848" y="534924"/>
                  </a:lnTo>
                  <a:lnTo>
                    <a:pt x="1067661" y="486235"/>
                  </a:lnTo>
                  <a:lnTo>
                    <a:pt x="1061229" y="438771"/>
                  </a:lnTo>
                  <a:lnTo>
                    <a:pt x="1050739" y="392721"/>
                  </a:lnTo>
                  <a:lnTo>
                    <a:pt x="1036381" y="348272"/>
                  </a:lnTo>
                  <a:lnTo>
                    <a:pt x="1018343" y="305615"/>
                  </a:lnTo>
                  <a:lnTo>
                    <a:pt x="996814" y="264938"/>
                  </a:lnTo>
                  <a:lnTo>
                    <a:pt x="971983" y="226430"/>
                  </a:lnTo>
                  <a:lnTo>
                    <a:pt x="944039" y="190280"/>
                  </a:lnTo>
                  <a:lnTo>
                    <a:pt x="913171" y="156676"/>
                  </a:lnTo>
                  <a:lnTo>
                    <a:pt x="879567" y="125808"/>
                  </a:lnTo>
                  <a:lnTo>
                    <a:pt x="843417" y="97864"/>
                  </a:lnTo>
                  <a:lnTo>
                    <a:pt x="804909" y="73033"/>
                  </a:lnTo>
                  <a:lnTo>
                    <a:pt x="764232" y="51504"/>
                  </a:lnTo>
                  <a:lnTo>
                    <a:pt x="721575" y="33466"/>
                  </a:lnTo>
                  <a:lnTo>
                    <a:pt x="677126" y="19108"/>
                  </a:lnTo>
                  <a:lnTo>
                    <a:pt x="631076" y="8618"/>
                  </a:lnTo>
                  <a:lnTo>
                    <a:pt x="583612" y="2186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FBD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76925" y="1655228"/>
              <a:ext cx="430530" cy="431165"/>
            </a:xfrm>
            <a:custGeom>
              <a:avLst/>
              <a:gdLst/>
              <a:ahLst/>
              <a:cxnLst/>
              <a:rect l="l" t="t" r="r" b="b"/>
              <a:pathLst>
                <a:path w="430529" h="431164">
                  <a:moveTo>
                    <a:pt x="145478" y="133197"/>
                  </a:moveTo>
                  <a:lnTo>
                    <a:pt x="75907" y="133197"/>
                  </a:lnTo>
                  <a:lnTo>
                    <a:pt x="75907" y="354698"/>
                  </a:lnTo>
                  <a:lnTo>
                    <a:pt x="145478" y="354698"/>
                  </a:lnTo>
                  <a:lnTo>
                    <a:pt x="145478" y="133197"/>
                  </a:lnTo>
                  <a:close/>
                </a:path>
                <a:path w="430529" h="431164">
                  <a:moveTo>
                    <a:pt x="240360" y="292"/>
                  </a:moveTo>
                  <a:lnTo>
                    <a:pt x="170789" y="292"/>
                  </a:lnTo>
                  <a:lnTo>
                    <a:pt x="170789" y="354698"/>
                  </a:lnTo>
                  <a:lnTo>
                    <a:pt x="240360" y="354698"/>
                  </a:lnTo>
                  <a:lnTo>
                    <a:pt x="240360" y="292"/>
                  </a:lnTo>
                  <a:close/>
                </a:path>
                <a:path w="430529" h="431164">
                  <a:moveTo>
                    <a:pt x="335254" y="133197"/>
                  </a:moveTo>
                  <a:lnTo>
                    <a:pt x="265671" y="133197"/>
                  </a:lnTo>
                  <a:lnTo>
                    <a:pt x="265671" y="354698"/>
                  </a:lnTo>
                  <a:lnTo>
                    <a:pt x="335254" y="354698"/>
                  </a:lnTo>
                  <a:lnTo>
                    <a:pt x="335254" y="133197"/>
                  </a:lnTo>
                  <a:close/>
                </a:path>
                <a:path w="430529" h="431164">
                  <a:moveTo>
                    <a:pt x="430123" y="392531"/>
                  </a:moveTo>
                  <a:lnTo>
                    <a:pt x="37947" y="392531"/>
                  </a:lnTo>
                  <a:lnTo>
                    <a:pt x="37947" y="0"/>
                  </a:lnTo>
                  <a:lnTo>
                    <a:pt x="0" y="0"/>
                  </a:lnTo>
                  <a:lnTo>
                    <a:pt x="0" y="392531"/>
                  </a:lnTo>
                  <a:lnTo>
                    <a:pt x="0" y="430644"/>
                  </a:lnTo>
                  <a:lnTo>
                    <a:pt x="430123" y="430644"/>
                  </a:lnTo>
                  <a:lnTo>
                    <a:pt x="430123" y="392531"/>
                  </a:lnTo>
                  <a:close/>
                </a:path>
                <a:path w="430529" h="431164">
                  <a:moveTo>
                    <a:pt x="430123" y="240779"/>
                  </a:moveTo>
                  <a:lnTo>
                    <a:pt x="360540" y="240779"/>
                  </a:lnTo>
                  <a:lnTo>
                    <a:pt x="360540" y="354698"/>
                  </a:lnTo>
                  <a:lnTo>
                    <a:pt x="430123" y="354698"/>
                  </a:lnTo>
                  <a:lnTo>
                    <a:pt x="430123" y="240779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98884" y="2691098"/>
            <a:ext cx="1580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CREDIT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615428" y="1331975"/>
            <a:ext cx="1069975" cy="1069975"/>
            <a:chOff x="7615428" y="1331975"/>
            <a:chExt cx="1069975" cy="1069975"/>
          </a:xfrm>
        </p:grpSpPr>
        <p:sp>
          <p:nvSpPr>
            <p:cNvPr id="20" name="object 20"/>
            <p:cNvSpPr/>
            <p:nvPr/>
          </p:nvSpPr>
          <p:spPr>
            <a:xfrm>
              <a:off x="7615428" y="1331975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4924" y="0"/>
                  </a:moveTo>
                  <a:lnTo>
                    <a:pt x="486235" y="2186"/>
                  </a:lnTo>
                  <a:lnTo>
                    <a:pt x="438771" y="8618"/>
                  </a:lnTo>
                  <a:lnTo>
                    <a:pt x="392721" y="19108"/>
                  </a:lnTo>
                  <a:lnTo>
                    <a:pt x="348272" y="33466"/>
                  </a:lnTo>
                  <a:lnTo>
                    <a:pt x="305615" y="51504"/>
                  </a:lnTo>
                  <a:lnTo>
                    <a:pt x="264938" y="73033"/>
                  </a:lnTo>
                  <a:lnTo>
                    <a:pt x="226430" y="97864"/>
                  </a:lnTo>
                  <a:lnTo>
                    <a:pt x="190280" y="125808"/>
                  </a:lnTo>
                  <a:lnTo>
                    <a:pt x="156676" y="156676"/>
                  </a:lnTo>
                  <a:lnTo>
                    <a:pt x="125808" y="190280"/>
                  </a:lnTo>
                  <a:lnTo>
                    <a:pt x="97864" y="226430"/>
                  </a:lnTo>
                  <a:lnTo>
                    <a:pt x="73033" y="264938"/>
                  </a:lnTo>
                  <a:lnTo>
                    <a:pt x="51504" y="305615"/>
                  </a:lnTo>
                  <a:lnTo>
                    <a:pt x="33466" y="348272"/>
                  </a:lnTo>
                  <a:lnTo>
                    <a:pt x="19108" y="392721"/>
                  </a:lnTo>
                  <a:lnTo>
                    <a:pt x="8618" y="438771"/>
                  </a:lnTo>
                  <a:lnTo>
                    <a:pt x="2186" y="486235"/>
                  </a:lnTo>
                  <a:lnTo>
                    <a:pt x="0" y="534924"/>
                  </a:lnTo>
                  <a:lnTo>
                    <a:pt x="2186" y="583612"/>
                  </a:lnTo>
                  <a:lnTo>
                    <a:pt x="8618" y="631076"/>
                  </a:lnTo>
                  <a:lnTo>
                    <a:pt x="19108" y="677126"/>
                  </a:lnTo>
                  <a:lnTo>
                    <a:pt x="33466" y="721575"/>
                  </a:lnTo>
                  <a:lnTo>
                    <a:pt x="51504" y="764232"/>
                  </a:lnTo>
                  <a:lnTo>
                    <a:pt x="73033" y="804909"/>
                  </a:lnTo>
                  <a:lnTo>
                    <a:pt x="97864" y="843417"/>
                  </a:lnTo>
                  <a:lnTo>
                    <a:pt x="125808" y="879567"/>
                  </a:lnTo>
                  <a:lnTo>
                    <a:pt x="156676" y="913171"/>
                  </a:lnTo>
                  <a:lnTo>
                    <a:pt x="190280" y="944039"/>
                  </a:lnTo>
                  <a:lnTo>
                    <a:pt x="226430" y="971983"/>
                  </a:lnTo>
                  <a:lnTo>
                    <a:pt x="264938" y="996814"/>
                  </a:lnTo>
                  <a:lnTo>
                    <a:pt x="305615" y="1018343"/>
                  </a:lnTo>
                  <a:lnTo>
                    <a:pt x="348272" y="1036381"/>
                  </a:lnTo>
                  <a:lnTo>
                    <a:pt x="392721" y="1050739"/>
                  </a:lnTo>
                  <a:lnTo>
                    <a:pt x="438771" y="1061229"/>
                  </a:lnTo>
                  <a:lnTo>
                    <a:pt x="486235" y="1067661"/>
                  </a:lnTo>
                  <a:lnTo>
                    <a:pt x="534924" y="1069848"/>
                  </a:lnTo>
                  <a:lnTo>
                    <a:pt x="583612" y="1067661"/>
                  </a:lnTo>
                  <a:lnTo>
                    <a:pt x="631076" y="1061229"/>
                  </a:lnTo>
                  <a:lnTo>
                    <a:pt x="677126" y="1050739"/>
                  </a:lnTo>
                  <a:lnTo>
                    <a:pt x="721575" y="1036381"/>
                  </a:lnTo>
                  <a:lnTo>
                    <a:pt x="764232" y="1018343"/>
                  </a:lnTo>
                  <a:lnTo>
                    <a:pt x="804909" y="996814"/>
                  </a:lnTo>
                  <a:lnTo>
                    <a:pt x="843417" y="971983"/>
                  </a:lnTo>
                  <a:lnTo>
                    <a:pt x="879567" y="944039"/>
                  </a:lnTo>
                  <a:lnTo>
                    <a:pt x="913171" y="913171"/>
                  </a:lnTo>
                  <a:lnTo>
                    <a:pt x="944039" y="879567"/>
                  </a:lnTo>
                  <a:lnTo>
                    <a:pt x="971983" y="843417"/>
                  </a:lnTo>
                  <a:lnTo>
                    <a:pt x="996814" y="804909"/>
                  </a:lnTo>
                  <a:lnTo>
                    <a:pt x="1018343" y="764232"/>
                  </a:lnTo>
                  <a:lnTo>
                    <a:pt x="1036381" y="721575"/>
                  </a:lnTo>
                  <a:lnTo>
                    <a:pt x="1050739" y="677126"/>
                  </a:lnTo>
                  <a:lnTo>
                    <a:pt x="1061229" y="631076"/>
                  </a:lnTo>
                  <a:lnTo>
                    <a:pt x="1067661" y="583612"/>
                  </a:lnTo>
                  <a:lnTo>
                    <a:pt x="1069848" y="534924"/>
                  </a:lnTo>
                  <a:lnTo>
                    <a:pt x="1067661" y="486235"/>
                  </a:lnTo>
                  <a:lnTo>
                    <a:pt x="1061229" y="438771"/>
                  </a:lnTo>
                  <a:lnTo>
                    <a:pt x="1050739" y="392721"/>
                  </a:lnTo>
                  <a:lnTo>
                    <a:pt x="1036381" y="348272"/>
                  </a:lnTo>
                  <a:lnTo>
                    <a:pt x="1018343" y="305615"/>
                  </a:lnTo>
                  <a:lnTo>
                    <a:pt x="996814" y="264938"/>
                  </a:lnTo>
                  <a:lnTo>
                    <a:pt x="971983" y="226430"/>
                  </a:lnTo>
                  <a:lnTo>
                    <a:pt x="944039" y="190280"/>
                  </a:lnTo>
                  <a:lnTo>
                    <a:pt x="913171" y="156676"/>
                  </a:lnTo>
                  <a:lnTo>
                    <a:pt x="879567" y="125808"/>
                  </a:lnTo>
                  <a:lnTo>
                    <a:pt x="843417" y="97864"/>
                  </a:lnTo>
                  <a:lnTo>
                    <a:pt x="804909" y="73033"/>
                  </a:lnTo>
                  <a:lnTo>
                    <a:pt x="764232" y="51504"/>
                  </a:lnTo>
                  <a:lnTo>
                    <a:pt x="721575" y="33466"/>
                  </a:lnTo>
                  <a:lnTo>
                    <a:pt x="677126" y="19108"/>
                  </a:lnTo>
                  <a:lnTo>
                    <a:pt x="631076" y="8618"/>
                  </a:lnTo>
                  <a:lnTo>
                    <a:pt x="583612" y="2186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FBD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2763" y="1655509"/>
              <a:ext cx="202410" cy="20252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51557" y="1883348"/>
              <a:ext cx="405130" cy="202565"/>
            </a:xfrm>
            <a:custGeom>
              <a:avLst/>
              <a:gdLst/>
              <a:ahLst/>
              <a:cxnLst/>
              <a:rect l="l" t="t" r="r" b="b"/>
              <a:pathLst>
                <a:path w="405129" h="202564">
                  <a:moveTo>
                    <a:pt x="404821" y="202523"/>
                  </a:moveTo>
                  <a:lnTo>
                    <a:pt x="0" y="202523"/>
                  </a:lnTo>
                  <a:lnTo>
                    <a:pt x="0" y="101261"/>
                  </a:lnTo>
                  <a:lnTo>
                    <a:pt x="20241" y="60757"/>
                  </a:lnTo>
                  <a:lnTo>
                    <a:pt x="66732" y="32910"/>
                  </a:lnTo>
                  <a:lnTo>
                    <a:pt x="118916" y="12657"/>
                  </a:lnTo>
                  <a:lnTo>
                    <a:pt x="160663" y="3480"/>
                  </a:lnTo>
                  <a:lnTo>
                    <a:pt x="202410" y="0"/>
                  </a:lnTo>
                  <a:lnTo>
                    <a:pt x="224707" y="909"/>
                  </a:lnTo>
                  <a:lnTo>
                    <a:pt x="266454" y="7475"/>
                  </a:lnTo>
                  <a:lnTo>
                    <a:pt x="312352" y="21241"/>
                  </a:lnTo>
                  <a:lnTo>
                    <a:pt x="362401" y="45053"/>
                  </a:lnTo>
                  <a:lnTo>
                    <a:pt x="393079" y="69221"/>
                  </a:lnTo>
                  <a:lnTo>
                    <a:pt x="404821" y="101261"/>
                  </a:lnTo>
                  <a:lnTo>
                    <a:pt x="404821" y="202523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80999" y="2691098"/>
            <a:ext cx="1741170" cy="60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270" algn="ctr">
              <a:lnSpc>
                <a:spcPts val="1450"/>
              </a:lnSpc>
              <a:spcBef>
                <a:spcPts val="340"/>
              </a:spcBef>
            </a:pPr>
            <a:r>
              <a:rPr sz="1400" spc="-10" dirty="0">
                <a:latin typeface="Arial"/>
                <a:cs typeface="Arial"/>
              </a:rPr>
              <a:t>EXECUTIVE ADMINISTRATOR </a:t>
            </a:r>
            <a:r>
              <a:rPr sz="1400" spc="-20" dirty="0">
                <a:latin typeface="Arial"/>
                <a:cs typeface="Arial"/>
              </a:rPr>
              <a:t>RECOMMENDATION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677400" y="1331975"/>
            <a:ext cx="1069975" cy="1069975"/>
            <a:chOff x="9677400" y="1331975"/>
            <a:chExt cx="1069975" cy="1069975"/>
          </a:xfrm>
        </p:grpSpPr>
        <p:sp>
          <p:nvSpPr>
            <p:cNvPr id="25" name="object 25"/>
            <p:cNvSpPr/>
            <p:nvPr/>
          </p:nvSpPr>
          <p:spPr>
            <a:xfrm>
              <a:off x="9677400" y="1331975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534924" y="0"/>
                  </a:moveTo>
                  <a:lnTo>
                    <a:pt x="486235" y="2186"/>
                  </a:lnTo>
                  <a:lnTo>
                    <a:pt x="438771" y="8618"/>
                  </a:lnTo>
                  <a:lnTo>
                    <a:pt x="392721" y="19108"/>
                  </a:lnTo>
                  <a:lnTo>
                    <a:pt x="348272" y="33466"/>
                  </a:lnTo>
                  <a:lnTo>
                    <a:pt x="305615" y="51504"/>
                  </a:lnTo>
                  <a:lnTo>
                    <a:pt x="264938" y="73033"/>
                  </a:lnTo>
                  <a:lnTo>
                    <a:pt x="226430" y="97864"/>
                  </a:lnTo>
                  <a:lnTo>
                    <a:pt x="190280" y="125808"/>
                  </a:lnTo>
                  <a:lnTo>
                    <a:pt x="156676" y="156676"/>
                  </a:lnTo>
                  <a:lnTo>
                    <a:pt x="125808" y="190280"/>
                  </a:lnTo>
                  <a:lnTo>
                    <a:pt x="97864" y="226430"/>
                  </a:lnTo>
                  <a:lnTo>
                    <a:pt x="73033" y="264938"/>
                  </a:lnTo>
                  <a:lnTo>
                    <a:pt x="51504" y="305615"/>
                  </a:lnTo>
                  <a:lnTo>
                    <a:pt x="33466" y="348272"/>
                  </a:lnTo>
                  <a:lnTo>
                    <a:pt x="19108" y="392721"/>
                  </a:lnTo>
                  <a:lnTo>
                    <a:pt x="8618" y="438771"/>
                  </a:lnTo>
                  <a:lnTo>
                    <a:pt x="2186" y="486235"/>
                  </a:lnTo>
                  <a:lnTo>
                    <a:pt x="0" y="534924"/>
                  </a:lnTo>
                  <a:lnTo>
                    <a:pt x="2186" y="583612"/>
                  </a:lnTo>
                  <a:lnTo>
                    <a:pt x="8618" y="631076"/>
                  </a:lnTo>
                  <a:lnTo>
                    <a:pt x="19108" y="677126"/>
                  </a:lnTo>
                  <a:lnTo>
                    <a:pt x="33466" y="721575"/>
                  </a:lnTo>
                  <a:lnTo>
                    <a:pt x="51504" y="764232"/>
                  </a:lnTo>
                  <a:lnTo>
                    <a:pt x="73033" y="804909"/>
                  </a:lnTo>
                  <a:lnTo>
                    <a:pt x="97864" y="843417"/>
                  </a:lnTo>
                  <a:lnTo>
                    <a:pt x="125808" y="879567"/>
                  </a:lnTo>
                  <a:lnTo>
                    <a:pt x="156676" y="913171"/>
                  </a:lnTo>
                  <a:lnTo>
                    <a:pt x="190280" y="944039"/>
                  </a:lnTo>
                  <a:lnTo>
                    <a:pt x="226430" y="971983"/>
                  </a:lnTo>
                  <a:lnTo>
                    <a:pt x="264938" y="996814"/>
                  </a:lnTo>
                  <a:lnTo>
                    <a:pt x="305615" y="1018343"/>
                  </a:lnTo>
                  <a:lnTo>
                    <a:pt x="348272" y="1036381"/>
                  </a:lnTo>
                  <a:lnTo>
                    <a:pt x="392721" y="1050739"/>
                  </a:lnTo>
                  <a:lnTo>
                    <a:pt x="438771" y="1061229"/>
                  </a:lnTo>
                  <a:lnTo>
                    <a:pt x="486235" y="1067661"/>
                  </a:lnTo>
                  <a:lnTo>
                    <a:pt x="534924" y="1069848"/>
                  </a:lnTo>
                  <a:lnTo>
                    <a:pt x="583612" y="1067661"/>
                  </a:lnTo>
                  <a:lnTo>
                    <a:pt x="631076" y="1061229"/>
                  </a:lnTo>
                  <a:lnTo>
                    <a:pt x="677126" y="1050739"/>
                  </a:lnTo>
                  <a:lnTo>
                    <a:pt x="721575" y="1036381"/>
                  </a:lnTo>
                  <a:lnTo>
                    <a:pt x="764232" y="1018343"/>
                  </a:lnTo>
                  <a:lnTo>
                    <a:pt x="804909" y="996814"/>
                  </a:lnTo>
                  <a:lnTo>
                    <a:pt x="843417" y="971983"/>
                  </a:lnTo>
                  <a:lnTo>
                    <a:pt x="879567" y="944039"/>
                  </a:lnTo>
                  <a:lnTo>
                    <a:pt x="913171" y="913171"/>
                  </a:lnTo>
                  <a:lnTo>
                    <a:pt x="944039" y="879567"/>
                  </a:lnTo>
                  <a:lnTo>
                    <a:pt x="971983" y="843417"/>
                  </a:lnTo>
                  <a:lnTo>
                    <a:pt x="996814" y="804909"/>
                  </a:lnTo>
                  <a:lnTo>
                    <a:pt x="1018343" y="764232"/>
                  </a:lnTo>
                  <a:lnTo>
                    <a:pt x="1036381" y="721575"/>
                  </a:lnTo>
                  <a:lnTo>
                    <a:pt x="1050739" y="677126"/>
                  </a:lnTo>
                  <a:lnTo>
                    <a:pt x="1061229" y="631076"/>
                  </a:lnTo>
                  <a:lnTo>
                    <a:pt x="1067661" y="583612"/>
                  </a:lnTo>
                  <a:lnTo>
                    <a:pt x="1069848" y="534924"/>
                  </a:lnTo>
                  <a:lnTo>
                    <a:pt x="1067661" y="486235"/>
                  </a:lnTo>
                  <a:lnTo>
                    <a:pt x="1061229" y="438771"/>
                  </a:lnTo>
                  <a:lnTo>
                    <a:pt x="1050739" y="392721"/>
                  </a:lnTo>
                  <a:lnTo>
                    <a:pt x="1036381" y="348272"/>
                  </a:lnTo>
                  <a:lnTo>
                    <a:pt x="1018343" y="305615"/>
                  </a:lnTo>
                  <a:lnTo>
                    <a:pt x="996814" y="264938"/>
                  </a:lnTo>
                  <a:lnTo>
                    <a:pt x="971983" y="226430"/>
                  </a:lnTo>
                  <a:lnTo>
                    <a:pt x="944039" y="190280"/>
                  </a:lnTo>
                  <a:lnTo>
                    <a:pt x="913171" y="156676"/>
                  </a:lnTo>
                  <a:lnTo>
                    <a:pt x="879567" y="125808"/>
                  </a:lnTo>
                  <a:lnTo>
                    <a:pt x="843417" y="97864"/>
                  </a:lnTo>
                  <a:lnTo>
                    <a:pt x="804909" y="73033"/>
                  </a:lnTo>
                  <a:lnTo>
                    <a:pt x="764232" y="51504"/>
                  </a:lnTo>
                  <a:lnTo>
                    <a:pt x="721575" y="33466"/>
                  </a:lnTo>
                  <a:lnTo>
                    <a:pt x="677126" y="19108"/>
                  </a:lnTo>
                  <a:lnTo>
                    <a:pt x="631076" y="8618"/>
                  </a:lnTo>
                  <a:lnTo>
                    <a:pt x="583612" y="2186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FBD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1035" y="1888332"/>
              <a:ext cx="181801" cy="1367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41325" y="1705507"/>
              <a:ext cx="128085" cy="1525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018933" y="1762466"/>
              <a:ext cx="339090" cy="273050"/>
            </a:xfrm>
            <a:custGeom>
              <a:avLst/>
              <a:gdLst/>
              <a:ahLst/>
              <a:cxnLst/>
              <a:rect l="l" t="t" r="r" b="b"/>
              <a:pathLst>
                <a:path w="339090" h="273050">
                  <a:moveTo>
                    <a:pt x="216420" y="272774"/>
                  </a:moveTo>
                  <a:lnTo>
                    <a:pt x="211372" y="270875"/>
                  </a:lnTo>
                  <a:lnTo>
                    <a:pt x="206956" y="268343"/>
                  </a:lnTo>
                  <a:lnTo>
                    <a:pt x="198122" y="261382"/>
                  </a:lnTo>
                  <a:lnTo>
                    <a:pt x="223992" y="231636"/>
                  </a:lnTo>
                  <a:lnTo>
                    <a:pt x="226515" y="225307"/>
                  </a:lnTo>
                  <a:lnTo>
                    <a:pt x="225253" y="212016"/>
                  </a:lnTo>
                  <a:lnTo>
                    <a:pt x="222099" y="205688"/>
                  </a:lnTo>
                  <a:lnTo>
                    <a:pt x="217051" y="201257"/>
                  </a:lnTo>
                  <a:lnTo>
                    <a:pt x="212634" y="196827"/>
                  </a:lnTo>
                  <a:lnTo>
                    <a:pt x="206956" y="194928"/>
                  </a:lnTo>
                  <a:lnTo>
                    <a:pt x="198122" y="194928"/>
                  </a:lnTo>
                  <a:lnTo>
                    <a:pt x="195598" y="195561"/>
                  </a:lnTo>
                  <a:lnTo>
                    <a:pt x="193705" y="196194"/>
                  </a:lnTo>
                  <a:lnTo>
                    <a:pt x="193074" y="188600"/>
                  </a:lnTo>
                  <a:lnTo>
                    <a:pt x="189919" y="181638"/>
                  </a:lnTo>
                  <a:lnTo>
                    <a:pt x="184241" y="176575"/>
                  </a:lnTo>
                  <a:lnTo>
                    <a:pt x="178562" y="172145"/>
                  </a:lnTo>
                  <a:lnTo>
                    <a:pt x="172253" y="169613"/>
                  </a:lnTo>
                  <a:lnTo>
                    <a:pt x="162788" y="169613"/>
                  </a:lnTo>
                  <a:lnTo>
                    <a:pt x="159633" y="170246"/>
                  </a:lnTo>
                  <a:lnTo>
                    <a:pt x="157109" y="170879"/>
                  </a:lnTo>
                  <a:lnTo>
                    <a:pt x="156409" y="164372"/>
                  </a:lnTo>
                  <a:lnTo>
                    <a:pt x="133133" y="139867"/>
                  </a:lnTo>
                  <a:lnTo>
                    <a:pt x="121775" y="139867"/>
                  </a:lnTo>
                  <a:lnTo>
                    <a:pt x="117990" y="140500"/>
                  </a:lnTo>
                  <a:lnTo>
                    <a:pt x="114835" y="141766"/>
                  </a:lnTo>
                  <a:lnTo>
                    <a:pt x="114204" y="132906"/>
                  </a:lnTo>
                  <a:lnTo>
                    <a:pt x="111049" y="124678"/>
                  </a:lnTo>
                  <a:lnTo>
                    <a:pt x="104108" y="118982"/>
                  </a:lnTo>
                  <a:lnTo>
                    <a:pt x="98430" y="113919"/>
                  </a:lnTo>
                  <a:lnTo>
                    <a:pt x="90858" y="111387"/>
                  </a:lnTo>
                  <a:lnTo>
                    <a:pt x="83287" y="111387"/>
                  </a:lnTo>
                  <a:lnTo>
                    <a:pt x="42905" y="141133"/>
                  </a:lnTo>
                  <a:lnTo>
                    <a:pt x="0" y="91135"/>
                  </a:lnTo>
                  <a:lnTo>
                    <a:pt x="54893" y="0"/>
                  </a:lnTo>
                  <a:lnTo>
                    <a:pt x="83415" y="8662"/>
                  </a:lnTo>
                  <a:lnTo>
                    <a:pt x="110812" y="9493"/>
                  </a:lnTo>
                  <a:lnTo>
                    <a:pt x="136435" y="7475"/>
                  </a:lnTo>
                  <a:lnTo>
                    <a:pt x="159633" y="7594"/>
                  </a:lnTo>
                  <a:lnTo>
                    <a:pt x="122406" y="50630"/>
                  </a:lnTo>
                  <a:lnTo>
                    <a:pt x="115190" y="63753"/>
                  </a:lnTo>
                  <a:lnTo>
                    <a:pt x="126192" y="104426"/>
                  </a:lnTo>
                  <a:lnTo>
                    <a:pt x="150800" y="113919"/>
                  </a:lnTo>
                  <a:lnTo>
                    <a:pt x="153955" y="113919"/>
                  </a:lnTo>
                  <a:lnTo>
                    <a:pt x="222730" y="51263"/>
                  </a:lnTo>
                  <a:lnTo>
                    <a:pt x="229670" y="57592"/>
                  </a:lnTo>
                  <a:lnTo>
                    <a:pt x="331255" y="144930"/>
                  </a:lnTo>
                  <a:lnTo>
                    <a:pt x="335672" y="149361"/>
                  </a:lnTo>
                  <a:lnTo>
                    <a:pt x="338827" y="155057"/>
                  </a:lnTo>
                  <a:lnTo>
                    <a:pt x="338196" y="162018"/>
                  </a:lnTo>
                  <a:lnTo>
                    <a:pt x="310434" y="189865"/>
                  </a:lnTo>
                  <a:lnTo>
                    <a:pt x="306017" y="188600"/>
                  </a:lnTo>
                  <a:lnTo>
                    <a:pt x="302231" y="186701"/>
                  </a:lnTo>
                  <a:lnTo>
                    <a:pt x="302231" y="187967"/>
                  </a:lnTo>
                  <a:lnTo>
                    <a:pt x="302862" y="189233"/>
                  </a:lnTo>
                  <a:lnTo>
                    <a:pt x="302862" y="190498"/>
                  </a:lnTo>
                  <a:lnTo>
                    <a:pt x="301797" y="200446"/>
                  </a:lnTo>
                  <a:lnTo>
                    <a:pt x="297183" y="208852"/>
                  </a:lnTo>
                  <a:lnTo>
                    <a:pt x="289730" y="214884"/>
                  </a:lnTo>
                  <a:lnTo>
                    <a:pt x="280147" y="217712"/>
                  </a:lnTo>
                  <a:lnTo>
                    <a:pt x="275731" y="217712"/>
                  </a:lnTo>
                  <a:lnTo>
                    <a:pt x="273838" y="217080"/>
                  </a:lnTo>
                  <a:lnTo>
                    <a:pt x="273838" y="217712"/>
                  </a:lnTo>
                  <a:lnTo>
                    <a:pt x="272773" y="227661"/>
                  </a:lnTo>
                  <a:lnTo>
                    <a:pt x="268159" y="236066"/>
                  </a:lnTo>
                  <a:lnTo>
                    <a:pt x="260706" y="242098"/>
                  </a:lnTo>
                  <a:lnTo>
                    <a:pt x="251123" y="244927"/>
                  </a:lnTo>
                  <a:lnTo>
                    <a:pt x="246706" y="244927"/>
                  </a:lnTo>
                  <a:lnTo>
                    <a:pt x="244813" y="244294"/>
                  </a:lnTo>
                  <a:lnTo>
                    <a:pt x="244813" y="244927"/>
                  </a:lnTo>
                  <a:lnTo>
                    <a:pt x="243749" y="254875"/>
                  </a:lnTo>
                  <a:lnTo>
                    <a:pt x="239135" y="263280"/>
                  </a:lnTo>
                  <a:lnTo>
                    <a:pt x="231681" y="269312"/>
                  </a:lnTo>
                  <a:lnTo>
                    <a:pt x="222099" y="272141"/>
                  </a:lnTo>
                  <a:lnTo>
                    <a:pt x="216420" y="272774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913" y="1705507"/>
              <a:ext cx="128085" cy="1525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143860" y="1756138"/>
              <a:ext cx="267335" cy="149860"/>
            </a:xfrm>
            <a:custGeom>
              <a:avLst/>
              <a:gdLst/>
              <a:ahLst/>
              <a:cxnLst/>
              <a:rect l="l" t="t" r="r" b="b"/>
              <a:pathLst>
                <a:path w="267334" h="149860">
                  <a:moveTo>
                    <a:pt x="20821" y="108223"/>
                  </a:moveTo>
                  <a:lnTo>
                    <a:pt x="14512" y="105692"/>
                  </a:lnTo>
                  <a:lnTo>
                    <a:pt x="8833" y="101261"/>
                  </a:lnTo>
                  <a:lnTo>
                    <a:pt x="2583" y="93499"/>
                  </a:lnTo>
                  <a:lnTo>
                    <a:pt x="0" y="84252"/>
                  </a:lnTo>
                  <a:lnTo>
                    <a:pt x="1202" y="74650"/>
                  </a:lnTo>
                  <a:lnTo>
                    <a:pt x="6309" y="65820"/>
                  </a:lnTo>
                  <a:lnTo>
                    <a:pt x="56155" y="8860"/>
                  </a:lnTo>
                  <a:lnTo>
                    <a:pt x="61834" y="2531"/>
                  </a:lnTo>
                  <a:lnTo>
                    <a:pt x="70036" y="0"/>
                  </a:lnTo>
                  <a:lnTo>
                    <a:pt x="77608" y="632"/>
                  </a:lnTo>
                  <a:lnTo>
                    <a:pt x="80132" y="1265"/>
                  </a:lnTo>
                  <a:lnTo>
                    <a:pt x="80763" y="1265"/>
                  </a:lnTo>
                  <a:lnTo>
                    <a:pt x="111936" y="8593"/>
                  </a:lnTo>
                  <a:lnTo>
                    <a:pt x="143228" y="15268"/>
                  </a:lnTo>
                  <a:lnTo>
                    <a:pt x="176413" y="16840"/>
                  </a:lnTo>
                  <a:lnTo>
                    <a:pt x="218130" y="16840"/>
                  </a:lnTo>
                  <a:lnTo>
                    <a:pt x="231786" y="39238"/>
                  </a:lnTo>
                  <a:lnTo>
                    <a:pt x="96537" y="39238"/>
                  </a:lnTo>
                  <a:lnTo>
                    <a:pt x="44798" y="98730"/>
                  </a:lnTo>
                  <a:lnTo>
                    <a:pt x="40381" y="104426"/>
                  </a:lnTo>
                  <a:lnTo>
                    <a:pt x="34072" y="106957"/>
                  </a:lnTo>
                  <a:lnTo>
                    <a:pt x="20821" y="108223"/>
                  </a:lnTo>
                  <a:close/>
                </a:path>
                <a:path w="267334" h="149860">
                  <a:moveTo>
                    <a:pt x="218130" y="16840"/>
                  </a:moveTo>
                  <a:lnTo>
                    <a:pt x="176413" y="16840"/>
                  </a:lnTo>
                  <a:lnTo>
                    <a:pt x="213265" y="8860"/>
                  </a:lnTo>
                  <a:lnTo>
                    <a:pt x="218130" y="16840"/>
                  </a:lnTo>
                  <a:close/>
                </a:path>
                <a:path w="267334" h="149860">
                  <a:moveTo>
                    <a:pt x="221468" y="149361"/>
                  </a:moveTo>
                  <a:lnTo>
                    <a:pt x="218944" y="145563"/>
                  </a:lnTo>
                  <a:lnTo>
                    <a:pt x="214527" y="141133"/>
                  </a:lnTo>
                  <a:lnTo>
                    <a:pt x="96537" y="39238"/>
                  </a:lnTo>
                  <a:lnTo>
                    <a:pt x="231786" y="39238"/>
                  </a:lnTo>
                  <a:lnTo>
                    <a:pt x="266897" y="96831"/>
                  </a:lnTo>
                  <a:lnTo>
                    <a:pt x="221468" y="149361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589014" y="2691098"/>
            <a:ext cx="124968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94005">
              <a:lnSpc>
                <a:spcPts val="1450"/>
              </a:lnSpc>
              <a:spcBef>
                <a:spcPts val="340"/>
              </a:spcBef>
            </a:pPr>
            <a:r>
              <a:rPr sz="1400" spc="-10" dirty="0">
                <a:latin typeface="Arial"/>
                <a:cs typeface="Arial"/>
              </a:rPr>
              <a:t>BOARD COMMITMENT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523232" y="3875532"/>
            <a:ext cx="1071880" cy="1071880"/>
            <a:chOff x="4523232" y="3875532"/>
            <a:chExt cx="1071880" cy="1071880"/>
          </a:xfrm>
        </p:grpSpPr>
        <p:sp>
          <p:nvSpPr>
            <p:cNvPr id="33" name="object 33"/>
            <p:cNvSpPr/>
            <p:nvPr/>
          </p:nvSpPr>
          <p:spPr>
            <a:xfrm>
              <a:off x="4523232" y="3875532"/>
              <a:ext cx="1071880" cy="1071880"/>
            </a:xfrm>
            <a:custGeom>
              <a:avLst/>
              <a:gdLst/>
              <a:ahLst/>
              <a:cxnLst/>
              <a:rect l="l" t="t" r="r" b="b"/>
              <a:pathLst>
                <a:path w="1071879" h="1071879">
                  <a:moveTo>
                    <a:pt x="535686" y="0"/>
                  </a:moveTo>
                  <a:lnTo>
                    <a:pt x="486928" y="2189"/>
                  </a:lnTo>
                  <a:lnTo>
                    <a:pt x="439397" y="8630"/>
                  </a:lnTo>
                  <a:lnTo>
                    <a:pt x="393281" y="19135"/>
                  </a:lnTo>
                  <a:lnTo>
                    <a:pt x="348769" y="33514"/>
                  </a:lnTo>
                  <a:lnTo>
                    <a:pt x="306052" y="51578"/>
                  </a:lnTo>
                  <a:lnTo>
                    <a:pt x="265317" y="73137"/>
                  </a:lnTo>
                  <a:lnTo>
                    <a:pt x="226754" y="98004"/>
                  </a:lnTo>
                  <a:lnTo>
                    <a:pt x="190552" y="125988"/>
                  </a:lnTo>
                  <a:lnTo>
                    <a:pt x="156900" y="156900"/>
                  </a:lnTo>
                  <a:lnTo>
                    <a:pt x="125988" y="190552"/>
                  </a:lnTo>
                  <a:lnTo>
                    <a:pt x="98004" y="226754"/>
                  </a:lnTo>
                  <a:lnTo>
                    <a:pt x="73137" y="265317"/>
                  </a:lnTo>
                  <a:lnTo>
                    <a:pt x="51578" y="306052"/>
                  </a:lnTo>
                  <a:lnTo>
                    <a:pt x="33514" y="348769"/>
                  </a:lnTo>
                  <a:lnTo>
                    <a:pt x="19135" y="393281"/>
                  </a:lnTo>
                  <a:lnTo>
                    <a:pt x="8630" y="439397"/>
                  </a:lnTo>
                  <a:lnTo>
                    <a:pt x="2189" y="486928"/>
                  </a:lnTo>
                  <a:lnTo>
                    <a:pt x="0" y="535686"/>
                  </a:lnTo>
                  <a:lnTo>
                    <a:pt x="2189" y="584443"/>
                  </a:lnTo>
                  <a:lnTo>
                    <a:pt x="8630" y="631974"/>
                  </a:lnTo>
                  <a:lnTo>
                    <a:pt x="19135" y="678090"/>
                  </a:lnTo>
                  <a:lnTo>
                    <a:pt x="33514" y="722602"/>
                  </a:lnTo>
                  <a:lnTo>
                    <a:pt x="51578" y="765319"/>
                  </a:lnTo>
                  <a:lnTo>
                    <a:pt x="73137" y="806054"/>
                  </a:lnTo>
                  <a:lnTo>
                    <a:pt x="98004" y="844617"/>
                  </a:lnTo>
                  <a:lnTo>
                    <a:pt x="125988" y="880819"/>
                  </a:lnTo>
                  <a:lnTo>
                    <a:pt x="156900" y="914471"/>
                  </a:lnTo>
                  <a:lnTo>
                    <a:pt x="190552" y="945383"/>
                  </a:lnTo>
                  <a:lnTo>
                    <a:pt x="226754" y="973367"/>
                  </a:lnTo>
                  <a:lnTo>
                    <a:pt x="265317" y="998234"/>
                  </a:lnTo>
                  <a:lnTo>
                    <a:pt x="306052" y="1019793"/>
                  </a:lnTo>
                  <a:lnTo>
                    <a:pt x="348769" y="1037857"/>
                  </a:lnTo>
                  <a:lnTo>
                    <a:pt x="393281" y="1052236"/>
                  </a:lnTo>
                  <a:lnTo>
                    <a:pt x="439397" y="1062741"/>
                  </a:lnTo>
                  <a:lnTo>
                    <a:pt x="486928" y="1069182"/>
                  </a:lnTo>
                  <a:lnTo>
                    <a:pt x="535686" y="1071372"/>
                  </a:lnTo>
                  <a:lnTo>
                    <a:pt x="584443" y="1069182"/>
                  </a:lnTo>
                  <a:lnTo>
                    <a:pt x="631974" y="1062741"/>
                  </a:lnTo>
                  <a:lnTo>
                    <a:pt x="678090" y="1052236"/>
                  </a:lnTo>
                  <a:lnTo>
                    <a:pt x="722602" y="1037857"/>
                  </a:lnTo>
                  <a:lnTo>
                    <a:pt x="765319" y="1019793"/>
                  </a:lnTo>
                  <a:lnTo>
                    <a:pt x="806054" y="998234"/>
                  </a:lnTo>
                  <a:lnTo>
                    <a:pt x="844617" y="973367"/>
                  </a:lnTo>
                  <a:lnTo>
                    <a:pt x="880819" y="945383"/>
                  </a:lnTo>
                  <a:lnTo>
                    <a:pt x="914471" y="914471"/>
                  </a:lnTo>
                  <a:lnTo>
                    <a:pt x="945383" y="880819"/>
                  </a:lnTo>
                  <a:lnTo>
                    <a:pt x="973367" y="844617"/>
                  </a:lnTo>
                  <a:lnTo>
                    <a:pt x="998234" y="806054"/>
                  </a:lnTo>
                  <a:lnTo>
                    <a:pt x="1019793" y="765319"/>
                  </a:lnTo>
                  <a:lnTo>
                    <a:pt x="1037857" y="722602"/>
                  </a:lnTo>
                  <a:lnTo>
                    <a:pt x="1052236" y="678090"/>
                  </a:lnTo>
                  <a:lnTo>
                    <a:pt x="1062741" y="631974"/>
                  </a:lnTo>
                  <a:lnTo>
                    <a:pt x="1069182" y="584443"/>
                  </a:lnTo>
                  <a:lnTo>
                    <a:pt x="1071372" y="535686"/>
                  </a:lnTo>
                  <a:lnTo>
                    <a:pt x="1069182" y="486928"/>
                  </a:lnTo>
                  <a:lnTo>
                    <a:pt x="1062741" y="439397"/>
                  </a:lnTo>
                  <a:lnTo>
                    <a:pt x="1052236" y="393281"/>
                  </a:lnTo>
                  <a:lnTo>
                    <a:pt x="1037857" y="348769"/>
                  </a:lnTo>
                  <a:lnTo>
                    <a:pt x="1019793" y="306052"/>
                  </a:lnTo>
                  <a:lnTo>
                    <a:pt x="998234" y="265317"/>
                  </a:lnTo>
                  <a:lnTo>
                    <a:pt x="973367" y="226754"/>
                  </a:lnTo>
                  <a:lnTo>
                    <a:pt x="945383" y="190552"/>
                  </a:lnTo>
                  <a:lnTo>
                    <a:pt x="914471" y="156900"/>
                  </a:lnTo>
                  <a:lnTo>
                    <a:pt x="880819" y="125988"/>
                  </a:lnTo>
                  <a:lnTo>
                    <a:pt x="844617" y="98004"/>
                  </a:lnTo>
                  <a:lnTo>
                    <a:pt x="806054" y="73137"/>
                  </a:lnTo>
                  <a:lnTo>
                    <a:pt x="765319" y="51578"/>
                  </a:lnTo>
                  <a:lnTo>
                    <a:pt x="722602" y="33514"/>
                  </a:lnTo>
                  <a:lnTo>
                    <a:pt x="678090" y="19135"/>
                  </a:lnTo>
                  <a:lnTo>
                    <a:pt x="631974" y="8630"/>
                  </a:lnTo>
                  <a:lnTo>
                    <a:pt x="584443" y="2189"/>
                  </a:lnTo>
                  <a:lnTo>
                    <a:pt x="535686" y="0"/>
                  </a:lnTo>
                  <a:close/>
                </a:path>
              </a:pathLst>
            </a:custGeom>
            <a:solidFill>
              <a:srgbClr val="FBD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96104" y="4186415"/>
              <a:ext cx="531495" cy="455930"/>
            </a:xfrm>
            <a:custGeom>
              <a:avLst/>
              <a:gdLst/>
              <a:ahLst/>
              <a:cxnLst/>
              <a:rect l="l" t="t" r="r" b="b"/>
              <a:pathLst>
                <a:path w="531495" h="455929">
                  <a:moveTo>
                    <a:pt x="455422" y="267703"/>
                  </a:moveTo>
                  <a:lnTo>
                    <a:pt x="417461" y="231622"/>
                  </a:lnTo>
                  <a:lnTo>
                    <a:pt x="417461" y="297459"/>
                  </a:lnTo>
                  <a:lnTo>
                    <a:pt x="417461" y="373405"/>
                  </a:lnTo>
                  <a:lnTo>
                    <a:pt x="341566" y="373405"/>
                  </a:lnTo>
                  <a:lnTo>
                    <a:pt x="341566" y="297459"/>
                  </a:lnTo>
                  <a:lnTo>
                    <a:pt x="417461" y="297459"/>
                  </a:lnTo>
                  <a:lnTo>
                    <a:pt x="417461" y="231622"/>
                  </a:lnTo>
                  <a:lnTo>
                    <a:pt x="265671" y="87337"/>
                  </a:lnTo>
                  <a:lnTo>
                    <a:pt x="189750" y="159499"/>
                  </a:lnTo>
                  <a:lnTo>
                    <a:pt x="189750" y="297459"/>
                  </a:lnTo>
                  <a:lnTo>
                    <a:pt x="189750" y="373405"/>
                  </a:lnTo>
                  <a:lnTo>
                    <a:pt x="113855" y="373405"/>
                  </a:lnTo>
                  <a:lnTo>
                    <a:pt x="113855" y="297459"/>
                  </a:lnTo>
                  <a:lnTo>
                    <a:pt x="189750" y="297459"/>
                  </a:lnTo>
                  <a:lnTo>
                    <a:pt x="189750" y="159499"/>
                  </a:lnTo>
                  <a:lnTo>
                    <a:pt x="75895" y="267703"/>
                  </a:lnTo>
                  <a:lnTo>
                    <a:pt x="75895" y="455676"/>
                  </a:lnTo>
                  <a:lnTo>
                    <a:pt x="227711" y="455676"/>
                  </a:lnTo>
                  <a:lnTo>
                    <a:pt x="227711" y="373405"/>
                  </a:lnTo>
                  <a:lnTo>
                    <a:pt x="227711" y="297459"/>
                  </a:lnTo>
                  <a:lnTo>
                    <a:pt x="303606" y="297459"/>
                  </a:lnTo>
                  <a:lnTo>
                    <a:pt x="303606" y="455676"/>
                  </a:lnTo>
                  <a:lnTo>
                    <a:pt x="455422" y="455676"/>
                  </a:lnTo>
                  <a:lnTo>
                    <a:pt x="455422" y="373405"/>
                  </a:lnTo>
                  <a:lnTo>
                    <a:pt x="455422" y="297459"/>
                  </a:lnTo>
                  <a:lnTo>
                    <a:pt x="455422" y="267703"/>
                  </a:lnTo>
                  <a:close/>
                </a:path>
                <a:path w="531495" h="455929">
                  <a:moveTo>
                    <a:pt x="531317" y="253161"/>
                  </a:moveTo>
                  <a:lnTo>
                    <a:pt x="417461" y="144297"/>
                  </a:lnTo>
                  <a:lnTo>
                    <a:pt x="417461" y="37973"/>
                  </a:lnTo>
                  <a:lnTo>
                    <a:pt x="366864" y="37973"/>
                  </a:lnTo>
                  <a:lnTo>
                    <a:pt x="366864" y="96189"/>
                  </a:lnTo>
                  <a:lnTo>
                    <a:pt x="265658" y="0"/>
                  </a:lnTo>
                  <a:lnTo>
                    <a:pt x="0" y="253161"/>
                  </a:lnTo>
                  <a:lnTo>
                    <a:pt x="28460" y="277202"/>
                  </a:lnTo>
                  <a:lnTo>
                    <a:pt x="265658" y="51892"/>
                  </a:lnTo>
                  <a:lnTo>
                    <a:pt x="502856" y="277202"/>
                  </a:lnTo>
                  <a:lnTo>
                    <a:pt x="531317" y="253161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377964" y="5234829"/>
            <a:ext cx="1360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LOAN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CLOSING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585204" y="3875532"/>
            <a:ext cx="1069975" cy="1071880"/>
            <a:chOff x="6585204" y="3875532"/>
            <a:chExt cx="1069975" cy="1071880"/>
          </a:xfrm>
        </p:grpSpPr>
        <p:sp>
          <p:nvSpPr>
            <p:cNvPr id="37" name="object 37"/>
            <p:cNvSpPr/>
            <p:nvPr/>
          </p:nvSpPr>
          <p:spPr>
            <a:xfrm>
              <a:off x="6585204" y="3875532"/>
              <a:ext cx="1069975" cy="1071880"/>
            </a:xfrm>
            <a:custGeom>
              <a:avLst/>
              <a:gdLst/>
              <a:ahLst/>
              <a:cxnLst/>
              <a:rect l="l" t="t" r="r" b="b"/>
              <a:pathLst>
                <a:path w="1069975" h="1071879">
                  <a:moveTo>
                    <a:pt x="534924" y="0"/>
                  </a:moveTo>
                  <a:lnTo>
                    <a:pt x="486235" y="2189"/>
                  </a:lnTo>
                  <a:lnTo>
                    <a:pt x="438771" y="8630"/>
                  </a:lnTo>
                  <a:lnTo>
                    <a:pt x="392721" y="19135"/>
                  </a:lnTo>
                  <a:lnTo>
                    <a:pt x="348272" y="33514"/>
                  </a:lnTo>
                  <a:lnTo>
                    <a:pt x="305615" y="51578"/>
                  </a:lnTo>
                  <a:lnTo>
                    <a:pt x="264938" y="73137"/>
                  </a:lnTo>
                  <a:lnTo>
                    <a:pt x="226430" y="98004"/>
                  </a:lnTo>
                  <a:lnTo>
                    <a:pt x="190280" y="125988"/>
                  </a:lnTo>
                  <a:lnTo>
                    <a:pt x="156676" y="156900"/>
                  </a:lnTo>
                  <a:lnTo>
                    <a:pt x="125808" y="190552"/>
                  </a:lnTo>
                  <a:lnTo>
                    <a:pt x="97864" y="226754"/>
                  </a:lnTo>
                  <a:lnTo>
                    <a:pt x="73033" y="265317"/>
                  </a:lnTo>
                  <a:lnTo>
                    <a:pt x="51504" y="306052"/>
                  </a:lnTo>
                  <a:lnTo>
                    <a:pt x="33466" y="348769"/>
                  </a:lnTo>
                  <a:lnTo>
                    <a:pt x="19108" y="393281"/>
                  </a:lnTo>
                  <a:lnTo>
                    <a:pt x="8618" y="439397"/>
                  </a:lnTo>
                  <a:lnTo>
                    <a:pt x="2186" y="486928"/>
                  </a:lnTo>
                  <a:lnTo>
                    <a:pt x="0" y="535686"/>
                  </a:lnTo>
                  <a:lnTo>
                    <a:pt x="2186" y="584443"/>
                  </a:lnTo>
                  <a:lnTo>
                    <a:pt x="8618" y="631974"/>
                  </a:lnTo>
                  <a:lnTo>
                    <a:pt x="19108" y="678090"/>
                  </a:lnTo>
                  <a:lnTo>
                    <a:pt x="33466" y="722602"/>
                  </a:lnTo>
                  <a:lnTo>
                    <a:pt x="51504" y="765319"/>
                  </a:lnTo>
                  <a:lnTo>
                    <a:pt x="73033" y="806054"/>
                  </a:lnTo>
                  <a:lnTo>
                    <a:pt x="97864" y="844617"/>
                  </a:lnTo>
                  <a:lnTo>
                    <a:pt x="125808" y="880819"/>
                  </a:lnTo>
                  <a:lnTo>
                    <a:pt x="156676" y="914471"/>
                  </a:lnTo>
                  <a:lnTo>
                    <a:pt x="190280" y="945383"/>
                  </a:lnTo>
                  <a:lnTo>
                    <a:pt x="226430" y="973367"/>
                  </a:lnTo>
                  <a:lnTo>
                    <a:pt x="264938" y="998234"/>
                  </a:lnTo>
                  <a:lnTo>
                    <a:pt x="305615" y="1019793"/>
                  </a:lnTo>
                  <a:lnTo>
                    <a:pt x="348272" y="1037857"/>
                  </a:lnTo>
                  <a:lnTo>
                    <a:pt x="392721" y="1052236"/>
                  </a:lnTo>
                  <a:lnTo>
                    <a:pt x="438771" y="1062741"/>
                  </a:lnTo>
                  <a:lnTo>
                    <a:pt x="486235" y="1069182"/>
                  </a:lnTo>
                  <a:lnTo>
                    <a:pt x="534924" y="1071372"/>
                  </a:lnTo>
                  <a:lnTo>
                    <a:pt x="583612" y="1069182"/>
                  </a:lnTo>
                  <a:lnTo>
                    <a:pt x="631076" y="1062741"/>
                  </a:lnTo>
                  <a:lnTo>
                    <a:pt x="677126" y="1052236"/>
                  </a:lnTo>
                  <a:lnTo>
                    <a:pt x="721575" y="1037857"/>
                  </a:lnTo>
                  <a:lnTo>
                    <a:pt x="764232" y="1019793"/>
                  </a:lnTo>
                  <a:lnTo>
                    <a:pt x="804909" y="998234"/>
                  </a:lnTo>
                  <a:lnTo>
                    <a:pt x="843417" y="973367"/>
                  </a:lnTo>
                  <a:lnTo>
                    <a:pt x="879567" y="945383"/>
                  </a:lnTo>
                  <a:lnTo>
                    <a:pt x="913171" y="914471"/>
                  </a:lnTo>
                  <a:lnTo>
                    <a:pt x="944039" y="880819"/>
                  </a:lnTo>
                  <a:lnTo>
                    <a:pt x="971983" y="844617"/>
                  </a:lnTo>
                  <a:lnTo>
                    <a:pt x="996814" y="806054"/>
                  </a:lnTo>
                  <a:lnTo>
                    <a:pt x="1018343" y="765319"/>
                  </a:lnTo>
                  <a:lnTo>
                    <a:pt x="1036381" y="722602"/>
                  </a:lnTo>
                  <a:lnTo>
                    <a:pt x="1050739" y="678090"/>
                  </a:lnTo>
                  <a:lnTo>
                    <a:pt x="1061229" y="631974"/>
                  </a:lnTo>
                  <a:lnTo>
                    <a:pt x="1067661" y="584443"/>
                  </a:lnTo>
                  <a:lnTo>
                    <a:pt x="1069848" y="535686"/>
                  </a:lnTo>
                  <a:lnTo>
                    <a:pt x="1067661" y="486928"/>
                  </a:lnTo>
                  <a:lnTo>
                    <a:pt x="1061229" y="439397"/>
                  </a:lnTo>
                  <a:lnTo>
                    <a:pt x="1050739" y="393281"/>
                  </a:lnTo>
                  <a:lnTo>
                    <a:pt x="1036381" y="348769"/>
                  </a:lnTo>
                  <a:lnTo>
                    <a:pt x="1018343" y="306052"/>
                  </a:lnTo>
                  <a:lnTo>
                    <a:pt x="996814" y="265317"/>
                  </a:lnTo>
                  <a:lnTo>
                    <a:pt x="971983" y="226754"/>
                  </a:lnTo>
                  <a:lnTo>
                    <a:pt x="944039" y="190552"/>
                  </a:lnTo>
                  <a:lnTo>
                    <a:pt x="913171" y="156900"/>
                  </a:lnTo>
                  <a:lnTo>
                    <a:pt x="879567" y="125988"/>
                  </a:lnTo>
                  <a:lnTo>
                    <a:pt x="843417" y="98004"/>
                  </a:lnTo>
                  <a:lnTo>
                    <a:pt x="804909" y="73137"/>
                  </a:lnTo>
                  <a:lnTo>
                    <a:pt x="764232" y="51578"/>
                  </a:lnTo>
                  <a:lnTo>
                    <a:pt x="721575" y="33514"/>
                  </a:lnTo>
                  <a:lnTo>
                    <a:pt x="677126" y="19135"/>
                  </a:lnTo>
                  <a:lnTo>
                    <a:pt x="631076" y="8630"/>
                  </a:lnTo>
                  <a:lnTo>
                    <a:pt x="583612" y="218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FBD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82117" y="4171851"/>
              <a:ext cx="483234" cy="483870"/>
            </a:xfrm>
            <a:custGeom>
              <a:avLst/>
              <a:gdLst/>
              <a:ahLst/>
              <a:cxnLst/>
              <a:rect l="l" t="t" r="r" b="b"/>
              <a:pathLst>
                <a:path w="483234" h="483870">
                  <a:moveTo>
                    <a:pt x="289383" y="24049"/>
                  </a:moveTo>
                  <a:lnTo>
                    <a:pt x="210633" y="24049"/>
                  </a:lnTo>
                  <a:lnTo>
                    <a:pt x="227731" y="17285"/>
                  </a:lnTo>
                  <a:lnTo>
                    <a:pt x="243683" y="11550"/>
                  </a:lnTo>
                  <a:lnTo>
                    <a:pt x="259872" y="6051"/>
                  </a:lnTo>
                  <a:lnTo>
                    <a:pt x="278314" y="0"/>
                  </a:lnTo>
                  <a:lnTo>
                    <a:pt x="282109" y="1265"/>
                  </a:lnTo>
                  <a:lnTo>
                    <a:pt x="288435" y="6328"/>
                  </a:lnTo>
                  <a:lnTo>
                    <a:pt x="289700" y="10759"/>
                  </a:lnTo>
                  <a:lnTo>
                    <a:pt x="288435" y="14556"/>
                  </a:lnTo>
                  <a:lnTo>
                    <a:pt x="288385" y="16069"/>
                  </a:lnTo>
                  <a:lnTo>
                    <a:pt x="287802" y="18986"/>
                  </a:lnTo>
                  <a:lnTo>
                    <a:pt x="288329" y="22151"/>
                  </a:lnTo>
                  <a:lnTo>
                    <a:pt x="288435" y="22783"/>
                  </a:lnTo>
                  <a:lnTo>
                    <a:pt x="289383" y="24049"/>
                  </a:lnTo>
                  <a:close/>
                </a:path>
                <a:path w="483234" h="483870">
                  <a:moveTo>
                    <a:pt x="370664" y="52529"/>
                  </a:moveTo>
                  <a:lnTo>
                    <a:pt x="127771" y="52529"/>
                  </a:lnTo>
                  <a:lnTo>
                    <a:pt x="130934" y="51263"/>
                  </a:lnTo>
                  <a:lnTo>
                    <a:pt x="133464" y="48732"/>
                  </a:lnTo>
                  <a:lnTo>
                    <a:pt x="144266" y="38714"/>
                  </a:lnTo>
                  <a:lnTo>
                    <a:pt x="156789" y="27451"/>
                  </a:lnTo>
                  <a:lnTo>
                    <a:pt x="181536" y="5695"/>
                  </a:lnTo>
                  <a:lnTo>
                    <a:pt x="184067" y="3164"/>
                  </a:lnTo>
                  <a:lnTo>
                    <a:pt x="188494" y="2531"/>
                  </a:lnTo>
                  <a:lnTo>
                    <a:pt x="196085" y="5063"/>
                  </a:lnTo>
                  <a:lnTo>
                    <a:pt x="198615" y="8860"/>
                  </a:lnTo>
                  <a:lnTo>
                    <a:pt x="199247" y="12657"/>
                  </a:lnTo>
                  <a:lnTo>
                    <a:pt x="199247" y="17720"/>
                  </a:lnTo>
                  <a:lnTo>
                    <a:pt x="201145" y="20252"/>
                  </a:lnTo>
                  <a:lnTo>
                    <a:pt x="204308" y="22151"/>
                  </a:lnTo>
                  <a:lnTo>
                    <a:pt x="206838" y="24049"/>
                  </a:lnTo>
                  <a:lnTo>
                    <a:pt x="289383" y="24049"/>
                  </a:lnTo>
                  <a:lnTo>
                    <a:pt x="290332" y="25315"/>
                  </a:lnTo>
                  <a:lnTo>
                    <a:pt x="292862" y="27846"/>
                  </a:lnTo>
                  <a:lnTo>
                    <a:pt x="296025" y="29745"/>
                  </a:lnTo>
                  <a:lnTo>
                    <a:pt x="299188" y="29745"/>
                  </a:lnTo>
                  <a:lnTo>
                    <a:pt x="314072" y="30160"/>
                  </a:lnTo>
                  <a:lnTo>
                    <a:pt x="330972" y="31169"/>
                  </a:lnTo>
                  <a:lnTo>
                    <a:pt x="363706" y="33542"/>
                  </a:lnTo>
                  <a:lnTo>
                    <a:pt x="367501" y="33542"/>
                  </a:lnTo>
                  <a:lnTo>
                    <a:pt x="370664" y="36074"/>
                  </a:lnTo>
                  <a:lnTo>
                    <a:pt x="374459" y="43669"/>
                  </a:lnTo>
                  <a:lnTo>
                    <a:pt x="373827" y="48099"/>
                  </a:lnTo>
                  <a:lnTo>
                    <a:pt x="371296" y="51263"/>
                  </a:lnTo>
                  <a:lnTo>
                    <a:pt x="370664" y="52529"/>
                  </a:lnTo>
                  <a:close/>
                </a:path>
                <a:path w="483234" h="483870">
                  <a:moveTo>
                    <a:pt x="438977" y="111387"/>
                  </a:moveTo>
                  <a:lnTo>
                    <a:pt x="58825" y="111387"/>
                  </a:lnTo>
                  <a:lnTo>
                    <a:pt x="65150" y="110122"/>
                  </a:lnTo>
                  <a:lnTo>
                    <a:pt x="67681" y="107590"/>
                  </a:lnTo>
                  <a:lnTo>
                    <a:pt x="89671" y="60282"/>
                  </a:lnTo>
                  <a:lnTo>
                    <a:pt x="102470" y="40504"/>
                  </a:lnTo>
                  <a:lnTo>
                    <a:pt x="106265" y="40504"/>
                  </a:lnTo>
                  <a:lnTo>
                    <a:pt x="110060" y="39871"/>
                  </a:lnTo>
                  <a:lnTo>
                    <a:pt x="113855" y="42403"/>
                  </a:lnTo>
                  <a:lnTo>
                    <a:pt x="115753" y="45567"/>
                  </a:lnTo>
                  <a:lnTo>
                    <a:pt x="116386" y="46833"/>
                  </a:lnTo>
                  <a:lnTo>
                    <a:pt x="118283" y="49365"/>
                  </a:lnTo>
                  <a:lnTo>
                    <a:pt x="121446" y="51263"/>
                  </a:lnTo>
                  <a:lnTo>
                    <a:pt x="127771" y="52529"/>
                  </a:lnTo>
                  <a:lnTo>
                    <a:pt x="370664" y="52529"/>
                  </a:lnTo>
                  <a:lnTo>
                    <a:pt x="368766" y="55061"/>
                  </a:lnTo>
                  <a:lnTo>
                    <a:pt x="368134" y="58858"/>
                  </a:lnTo>
                  <a:lnTo>
                    <a:pt x="368766" y="62022"/>
                  </a:lnTo>
                  <a:lnTo>
                    <a:pt x="369399" y="65820"/>
                  </a:lnTo>
                  <a:lnTo>
                    <a:pt x="371929" y="68351"/>
                  </a:lnTo>
                  <a:lnTo>
                    <a:pt x="375092" y="69617"/>
                  </a:lnTo>
                  <a:lnTo>
                    <a:pt x="388721" y="75758"/>
                  </a:lnTo>
                  <a:lnTo>
                    <a:pt x="433285" y="98097"/>
                  </a:lnTo>
                  <a:lnTo>
                    <a:pt x="438977" y="103793"/>
                  </a:lnTo>
                  <a:lnTo>
                    <a:pt x="438977" y="111387"/>
                  </a:lnTo>
                  <a:close/>
                </a:path>
                <a:path w="483234" h="483870">
                  <a:moveTo>
                    <a:pt x="235402" y="193030"/>
                  </a:moveTo>
                  <a:lnTo>
                    <a:pt x="18975" y="193030"/>
                  </a:lnTo>
                  <a:lnTo>
                    <a:pt x="22771" y="192397"/>
                  </a:lnTo>
                  <a:lnTo>
                    <a:pt x="25301" y="190498"/>
                  </a:lnTo>
                  <a:lnTo>
                    <a:pt x="28463" y="187967"/>
                  </a:lnTo>
                  <a:lnTo>
                    <a:pt x="29729" y="184802"/>
                  </a:lnTo>
                  <a:lnTo>
                    <a:pt x="29729" y="181638"/>
                  </a:lnTo>
                  <a:lnTo>
                    <a:pt x="30144" y="166745"/>
                  </a:lnTo>
                  <a:lnTo>
                    <a:pt x="31152" y="149835"/>
                  </a:lnTo>
                  <a:lnTo>
                    <a:pt x="33432" y="118349"/>
                  </a:lnTo>
                  <a:lnTo>
                    <a:pt x="33524" y="113286"/>
                  </a:lnTo>
                  <a:lnTo>
                    <a:pt x="36054" y="110122"/>
                  </a:lnTo>
                  <a:lnTo>
                    <a:pt x="43644" y="106324"/>
                  </a:lnTo>
                  <a:lnTo>
                    <a:pt x="48072" y="106957"/>
                  </a:lnTo>
                  <a:lnTo>
                    <a:pt x="51235" y="109489"/>
                  </a:lnTo>
                  <a:lnTo>
                    <a:pt x="53343" y="109489"/>
                  </a:lnTo>
                  <a:lnTo>
                    <a:pt x="55030" y="110755"/>
                  </a:lnTo>
                  <a:lnTo>
                    <a:pt x="58825" y="111387"/>
                  </a:lnTo>
                  <a:lnTo>
                    <a:pt x="438977" y="111387"/>
                  </a:lnTo>
                  <a:lnTo>
                    <a:pt x="438977" y="112020"/>
                  </a:lnTo>
                  <a:lnTo>
                    <a:pt x="436447" y="115818"/>
                  </a:lnTo>
                  <a:lnTo>
                    <a:pt x="433285" y="117716"/>
                  </a:lnTo>
                  <a:lnTo>
                    <a:pt x="432652" y="118349"/>
                  </a:lnTo>
                  <a:lnTo>
                    <a:pt x="430122" y="120248"/>
                  </a:lnTo>
                  <a:lnTo>
                    <a:pt x="428224" y="123412"/>
                  </a:lnTo>
                  <a:lnTo>
                    <a:pt x="427592" y="126577"/>
                  </a:lnTo>
                  <a:lnTo>
                    <a:pt x="426959" y="130374"/>
                  </a:lnTo>
                  <a:lnTo>
                    <a:pt x="428224" y="133539"/>
                  </a:lnTo>
                  <a:lnTo>
                    <a:pt x="441488" y="146770"/>
                  </a:lnTo>
                  <a:lnTo>
                    <a:pt x="453051" y="159012"/>
                  </a:lnTo>
                  <a:lnTo>
                    <a:pt x="464378" y="171492"/>
                  </a:lnTo>
                  <a:lnTo>
                    <a:pt x="474399" y="182904"/>
                  </a:lnTo>
                  <a:lnTo>
                    <a:pt x="477562" y="186068"/>
                  </a:lnTo>
                  <a:lnTo>
                    <a:pt x="478195" y="189865"/>
                  </a:lnTo>
                  <a:lnTo>
                    <a:pt x="477562" y="191764"/>
                  </a:lnTo>
                  <a:lnTo>
                    <a:pt x="241627" y="191764"/>
                  </a:lnTo>
                  <a:lnTo>
                    <a:pt x="235402" y="193030"/>
                  </a:lnTo>
                  <a:close/>
                </a:path>
                <a:path w="483234" h="483870">
                  <a:moveTo>
                    <a:pt x="53343" y="109489"/>
                  </a:moveTo>
                  <a:lnTo>
                    <a:pt x="51235" y="109489"/>
                  </a:lnTo>
                  <a:lnTo>
                    <a:pt x="52500" y="108856"/>
                  </a:lnTo>
                  <a:lnTo>
                    <a:pt x="53343" y="109489"/>
                  </a:lnTo>
                  <a:close/>
                </a:path>
                <a:path w="483234" h="483870">
                  <a:moveTo>
                    <a:pt x="199880" y="483525"/>
                  </a:moveTo>
                  <a:lnTo>
                    <a:pt x="196085" y="482259"/>
                  </a:lnTo>
                  <a:lnTo>
                    <a:pt x="189759" y="477196"/>
                  </a:lnTo>
                  <a:lnTo>
                    <a:pt x="188494" y="472766"/>
                  </a:lnTo>
                  <a:lnTo>
                    <a:pt x="190392" y="467070"/>
                  </a:lnTo>
                  <a:lnTo>
                    <a:pt x="191024" y="463905"/>
                  </a:lnTo>
                  <a:lnTo>
                    <a:pt x="190392" y="460108"/>
                  </a:lnTo>
                  <a:lnTo>
                    <a:pt x="186597" y="455045"/>
                  </a:lnTo>
                  <a:lnTo>
                    <a:pt x="183434" y="453146"/>
                  </a:lnTo>
                  <a:lnTo>
                    <a:pt x="180271" y="453146"/>
                  </a:lnTo>
                  <a:lnTo>
                    <a:pt x="115753" y="449982"/>
                  </a:lnTo>
                  <a:lnTo>
                    <a:pt x="111325" y="449982"/>
                  </a:lnTo>
                  <a:lnTo>
                    <a:pt x="108163" y="447450"/>
                  </a:lnTo>
                  <a:lnTo>
                    <a:pt x="104367" y="439856"/>
                  </a:lnTo>
                  <a:lnTo>
                    <a:pt x="104910" y="436058"/>
                  </a:lnTo>
                  <a:lnTo>
                    <a:pt x="105000" y="435425"/>
                  </a:lnTo>
                  <a:lnTo>
                    <a:pt x="107530" y="432261"/>
                  </a:lnTo>
                  <a:lnTo>
                    <a:pt x="108795" y="431628"/>
                  </a:lnTo>
                  <a:lnTo>
                    <a:pt x="111325" y="429096"/>
                  </a:lnTo>
                  <a:lnTo>
                    <a:pt x="111958" y="425299"/>
                  </a:lnTo>
                  <a:lnTo>
                    <a:pt x="110693" y="418970"/>
                  </a:lnTo>
                  <a:lnTo>
                    <a:pt x="108163" y="415806"/>
                  </a:lnTo>
                  <a:lnTo>
                    <a:pt x="105000" y="414540"/>
                  </a:lnTo>
                  <a:lnTo>
                    <a:pt x="46807" y="386693"/>
                  </a:lnTo>
                  <a:lnTo>
                    <a:pt x="43012" y="384794"/>
                  </a:lnTo>
                  <a:lnTo>
                    <a:pt x="40482" y="381630"/>
                  </a:lnTo>
                  <a:lnTo>
                    <a:pt x="40482" y="372770"/>
                  </a:lnTo>
                  <a:lnTo>
                    <a:pt x="42379" y="368972"/>
                  </a:lnTo>
                  <a:lnTo>
                    <a:pt x="46174" y="367074"/>
                  </a:lnTo>
                  <a:lnTo>
                    <a:pt x="46807" y="367074"/>
                  </a:lnTo>
                  <a:lnTo>
                    <a:pt x="49337" y="365175"/>
                  </a:lnTo>
                  <a:lnTo>
                    <a:pt x="51235" y="362010"/>
                  </a:lnTo>
                  <a:lnTo>
                    <a:pt x="51867" y="358846"/>
                  </a:lnTo>
                  <a:lnTo>
                    <a:pt x="51867" y="355049"/>
                  </a:lnTo>
                  <a:lnTo>
                    <a:pt x="51235" y="351884"/>
                  </a:lnTo>
                  <a:lnTo>
                    <a:pt x="48705" y="349353"/>
                  </a:lnTo>
                  <a:lnTo>
                    <a:pt x="38337" y="338445"/>
                  </a:lnTo>
                  <a:lnTo>
                    <a:pt x="26961" y="325699"/>
                  </a:lnTo>
                  <a:lnTo>
                    <a:pt x="15704" y="312596"/>
                  </a:lnTo>
                  <a:lnTo>
                    <a:pt x="5692" y="300621"/>
                  </a:lnTo>
                  <a:lnTo>
                    <a:pt x="3162" y="298089"/>
                  </a:lnTo>
                  <a:lnTo>
                    <a:pt x="2530" y="293659"/>
                  </a:lnTo>
                  <a:lnTo>
                    <a:pt x="5060" y="286064"/>
                  </a:lnTo>
                  <a:lnTo>
                    <a:pt x="8855" y="283533"/>
                  </a:lnTo>
                  <a:lnTo>
                    <a:pt x="12650" y="282900"/>
                  </a:lnTo>
                  <a:lnTo>
                    <a:pt x="13915" y="282900"/>
                  </a:lnTo>
                  <a:lnTo>
                    <a:pt x="17710" y="282267"/>
                  </a:lnTo>
                  <a:lnTo>
                    <a:pt x="20241" y="280368"/>
                  </a:lnTo>
                  <a:lnTo>
                    <a:pt x="21506" y="277204"/>
                  </a:lnTo>
                  <a:lnTo>
                    <a:pt x="23403" y="274672"/>
                  </a:lnTo>
                  <a:lnTo>
                    <a:pt x="23403" y="270875"/>
                  </a:lnTo>
                  <a:lnTo>
                    <a:pt x="22138" y="267710"/>
                  </a:lnTo>
                  <a:lnTo>
                    <a:pt x="17009" y="253668"/>
                  </a:lnTo>
                  <a:lnTo>
                    <a:pt x="11464" y="237490"/>
                  </a:lnTo>
                  <a:lnTo>
                    <a:pt x="6038" y="221075"/>
                  </a:lnTo>
                  <a:lnTo>
                    <a:pt x="1367" y="206637"/>
                  </a:lnTo>
                  <a:lnTo>
                    <a:pt x="0" y="202523"/>
                  </a:lnTo>
                  <a:lnTo>
                    <a:pt x="1265" y="198726"/>
                  </a:lnTo>
                  <a:lnTo>
                    <a:pt x="6325" y="192397"/>
                  </a:lnTo>
                  <a:lnTo>
                    <a:pt x="10753" y="191131"/>
                  </a:lnTo>
                  <a:lnTo>
                    <a:pt x="14548" y="192397"/>
                  </a:lnTo>
                  <a:lnTo>
                    <a:pt x="15813" y="192397"/>
                  </a:lnTo>
                  <a:lnTo>
                    <a:pt x="18975" y="193030"/>
                  </a:lnTo>
                  <a:lnTo>
                    <a:pt x="235402" y="193030"/>
                  </a:lnTo>
                  <a:lnTo>
                    <a:pt x="221979" y="195759"/>
                  </a:lnTo>
                  <a:lnTo>
                    <a:pt x="205889" y="206637"/>
                  </a:lnTo>
                  <a:lnTo>
                    <a:pt x="195017" y="222736"/>
                  </a:lnTo>
                  <a:lnTo>
                    <a:pt x="191024" y="242395"/>
                  </a:lnTo>
                  <a:lnTo>
                    <a:pt x="195017" y="262054"/>
                  </a:lnTo>
                  <a:lnTo>
                    <a:pt x="205889" y="278153"/>
                  </a:lnTo>
                  <a:lnTo>
                    <a:pt x="221979" y="289031"/>
                  </a:lnTo>
                  <a:lnTo>
                    <a:pt x="241627" y="293026"/>
                  </a:lnTo>
                  <a:lnTo>
                    <a:pt x="447200" y="293026"/>
                  </a:lnTo>
                  <a:lnTo>
                    <a:pt x="447200" y="366441"/>
                  </a:lnTo>
                  <a:lnTo>
                    <a:pt x="445935" y="368972"/>
                  </a:lnTo>
                  <a:lnTo>
                    <a:pt x="418736" y="368972"/>
                  </a:lnTo>
                  <a:lnTo>
                    <a:pt x="416206" y="370238"/>
                  </a:lnTo>
                  <a:lnTo>
                    <a:pt x="413676" y="370871"/>
                  </a:lnTo>
                  <a:lnTo>
                    <a:pt x="411779" y="373402"/>
                  </a:lnTo>
                  <a:lnTo>
                    <a:pt x="410513" y="375934"/>
                  </a:lnTo>
                  <a:lnTo>
                    <a:pt x="384984" y="430995"/>
                  </a:lnTo>
                  <a:lnTo>
                    <a:pt x="350423" y="430995"/>
                  </a:lnTo>
                  <a:lnTo>
                    <a:pt x="347260" y="431628"/>
                  </a:lnTo>
                  <a:lnTo>
                    <a:pt x="344730" y="434160"/>
                  </a:lnTo>
                  <a:lnTo>
                    <a:pt x="318706" y="459475"/>
                  </a:lnTo>
                  <a:lnTo>
                    <a:pt x="268826" y="459475"/>
                  </a:lnTo>
                  <a:lnTo>
                    <a:pt x="265663" y="460108"/>
                  </a:lnTo>
                  <a:lnTo>
                    <a:pt x="204308" y="482259"/>
                  </a:lnTo>
                  <a:lnTo>
                    <a:pt x="199880" y="483525"/>
                  </a:lnTo>
                  <a:close/>
                </a:path>
                <a:path w="483234" h="483870">
                  <a:moveTo>
                    <a:pt x="447200" y="293026"/>
                  </a:moveTo>
                  <a:lnTo>
                    <a:pt x="241627" y="293026"/>
                  </a:lnTo>
                  <a:lnTo>
                    <a:pt x="261275" y="289031"/>
                  </a:lnTo>
                  <a:lnTo>
                    <a:pt x="277365" y="278153"/>
                  </a:lnTo>
                  <a:lnTo>
                    <a:pt x="288237" y="262054"/>
                  </a:lnTo>
                  <a:lnTo>
                    <a:pt x="292230" y="242395"/>
                  </a:lnTo>
                  <a:lnTo>
                    <a:pt x="288237" y="222736"/>
                  </a:lnTo>
                  <a:lnTo>
                    <a:pt x="277365" y="206637"/>
                  </a:lnTo>
                  <a:lnTo>
                    <a:pt x="261275" y="195759"/>
                  </a:lnTo>
                  <a:lnTo>
                    <a:pt x="241627" y="191764"/>
                  </a:lnTo>
                  <a:lnTo>
                    <a:pt x="477562" y="191764"/>
                  </a:lnTo>
                  <a:lnTo>
                    <a:pt x="475664" y="197460"/>
                  </a:lnTo>
                  <a:lnTo>
                    <a:pt x="472502" y="200624"/>
                  </a:lnTo>
                  <a:lnTo>
                    <a:pt x="464911" y="201890"/>
                  </a:lnTo>
                  <a:lnTo>
                    <a:pt x="461749" y="202523"/>
                  </a:lnTo>
                  <a:lnTo>
                    <a:pt x="458586" y="205055"/>
                  </a:lnTo>
                  <a:lnTo>
                    <a:pt x="457321" y="208219"/>
                  </a:lnTo>
                  <a:lnTo>
                    <a:pt x="455423" y="211384"/>
                  </a:lnTo>
                  <a:lnTo>
                    <a:pt x="455423" y="214548"/>
                  </a:lnTo>
                  <a:lnTo>
                    <a:pt x="457321" y="217712"/>
                  </a:lnTo>
                  <a:lnTo>
                    <a:pt x="464101" y="231586"/>
                  </a:lnTo>
                  <a:lnTo>
                    <a:pt x="470288" y="245639"/>
                  </a:lnTo>
                  <a:lnTo>
                    <a:pt x="476000" y="259809"/>
                  </a:lnTo>
                  <a:lnTo>
                    <a:pt x="481357" y="274039"/>
                  </a:lnTo>
                  <a:lnTo>
                    <a:pt x="482622" y="277204"/>
                  </a:lnTo>
                  <a:lnTo>
                    <a:pt x="482095" y="280368"/>
                  </a:lnTo>
                  <a:lnTo>
                    <a:pt x="481990" y="281001"/>
                  </a:lnTo>
                  <a:lnTo>
                    <a:pt x="479460" y="282900"/>
                  </a:lnTo>
                  <a:lnTo>
                    <a:pt x="477562" y="286064"/>
                  </a:lnTo>
                  <a:lnTo>
                    <a:pt x="473767" y="287963"/>
                  </a:lnTo>
                  <a:lnTo>
                    <a:pt x="452261" y="287963"/>
                  </a:lnTo>
                  <a:lnTo>
                    <a:pt x="447200" y="292393"/>
                  </a:lnTo>
                  <a:lnTo>
                    <a:pt x="447200" y="293026"/>
                  </a:lnTo>
                  <a:close/>
                </a:path>
                <a:path w="483234" h="483870">
                  <a:moveTo>
                    <a:pt x="439610" y="374668"/>
                  </a:moveTo>
                  <a:lnTo>
                    <a:pt x="435182" y="374668"/>
                  </a:lnTo>
                  <a:lnTo>
                    <a:pt x="432020" y="373402"/>
                  </a:lnTo>
                  <a:lnTo>
                    <a:pt x="424429" y="370238"/>
                  </a:lnTo>
                  <a:lnTo>
                    <a:pt x="421899" y="368972"/>
                  </a:lnTo>
                  <a:lnTo>
                    <a:pt x="445935" y="368972"/>
                  </a:lnTo>
                  <a:lnTo>
                    <a:pt x="445303" y="370238"/>
                  </a:lnTo>
                  <a:lnTo>
                    <a:pt x="442140" y="372137"/>
                  </a:lnTo>
                  <a:lnTo>
                    <a:pt x="439610" y="374668"/>
                  </a:lnTo>
                  <a:close/>
                </a:path>
                <a:path w="483234" h="483870">
                  <a:moveTo>
                    <a:pt x="376357" y="443653"/>
                  </a:moveTo>
                  <a:lnTo>
                    <a:pt x="368134" y="443653"/>
                  </a:lnTo>
                  <a:lnTo>
                    <a:pt x="364339" y="441754"/>
                  </a:lnTo>
                  <a:lnTo>
                    <a:pt x="362441" y="437957"/>
                  </a:lnTo>
                  <a:lnTo>
                    <a:pt x="361176" y="436058"/>
                  </a:lnTo>
                  <a:lnTo>
                    <a:pt x="359911" y="433527"/>
                  </a:lnTo>
                  <a:lnTo>
                    <a:pt x="356748" y="431628"/>
                  </a:lnTo>
                  <a:lnTo>
                    <a:pt x="353585" y="430995"/>
                  </a:lnTo>
                  <a:lnTo>
                    <a:pt x="384984" y="430995"/>
                  </a:lnTo>
                  <a:lnTo>
                    <a:pt x="382049" y="437324"/>
                  </a:lnTo>
                  <a:lnTo>
                    <a:pt x="380152" y="441121"/>
                  </a:lnTo>
                  <a:lnTo>
                    <a:pt x="376357" y="443653"/>
                  </a:lnTo>
                  <a:close/>
                </a:path>
                <a:path w="483234" h="483870">
                  <a:moveTo>
                    <a:pt x="292230" y="482259"/>
                  </a:moveTo>
                  <a:lnTo>
                    <a:pt x="284639" y="479727"/>
                  </a:lnTo>
                  <a:lnTo>
                    <a:pt x="281477" y="476563"/>
                  </a:lnTo>
                  <a:lnTo>
                    <a:pt x="280844" y="472766"/>
                  </a:lnTo>
                  <a:lnTo>
                    <a:pt x="278947" y="465171"/>
                  </a:lnTo>
                  <a:lnTo>
                    <a:pt x="277049" y="462007"/>
                  </a:lnTo>
                  <a:lnTo>
                    <a:pt x="271989" y="459475"/>
                  </a:lnTo>
                  <a:lnTo>
                    <a:pt x="318706" y="459475"/>
                  </a:lnTo>
                  <a:lnTo>
                    <a:pt x="299188" y="478462"/>
                  </a:lnTo>
                  <a:lnTo>
                    <a:pt x="296658" y="480993"/>
                  </a:lnTo>
                  <a:lnTo>
                    <a:pt x="292230" y="482259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329455" y="5234829"/>
            <a:ext cx="158115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363855">
              <a:lnSpc>
                <a:spcPts val="1450"/>
              </a:lnSpc>
              <a:spcBef>
                <a:spcPts val="340"/>
              </a:spcBef>
            </a:pPr>
            <a:r>
              <a:rPr sz="1400" spc="-10" dirty="0">
                <a:latin typeface="Arial"/>
                <a:cs typeface="Arial"/>
              </a:rPr>
              <a:t>PROJECT </a:t>
            </a:r>
            <a:r>
              <a:rPr sz="1400" spc="-25" dirty="0">
                <a:latin typeface="Arial"/>
                <a:cs typeface="Arial"/>
              </a:rPr>
              <a:t>IMPLEMENTATION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05" rIns="0" bIns="0" rtlCol="0">
            <a:spAutoFit/>
          </a:bodyPr>
          <a:lstStyle/>
          <a:p>
            <a:pPr marL="197548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Outlays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Escrows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9267" y="2494955"/>
            <a:ext cx="1370330" cy="623570"/>
            <a:chOff x="1469267" y="2494955"/>
            <a:chExt cx="1370330" cy="623570"/>
          </a:xfrm>
        </p:grpSpPr>
        <p:sp>
          <p:nvSpPr>
            <p:cNvPr id="4" name="object 4"/>
            <p:cNvSpPr/>
            <p:nvPr/>
          </p:nvSpPr>
          <p:spPr>
            <a:xfrm>
              <a:off x="1469263" y="2494965"/>
              <a:ext cx="1370330" cy="623570"/>
            </a:xfrm>
            <a:custGeom>
              <a:avLst/>
              <a:gdLst/>
              <a:ahLst/>
              <a:cxnLst/>
              <a:rect l="l" t="t" r="r" b="b"/>
              <a:pathLst>
                <a:path w="1370330" h="623569">
                  <a:moveTo>
                    <a:pt x="809637" y="311581"/>
                  </a:moveTo>
                  <a:lnTo>
                    <a:pt x="803287" y="262331"/>
                  </a:lnTo>
                  <a:lnTo>
                    <a:pt x="785596" y="219570"/>
                  </a:lnTo>
                  <a:lnTo>
                    <a:pt x="758634" y="185839"/>
                  </a:lnTo>
                  <a:lnTo>
                    <a:pt x="724446" y="163728"/>
                  </a:lnTo>
                  <a:lnTo>
                    <a:pt x="685076" y="155790"/>
                  </a:lnTo>
                  <a:lnTo>
                    <a:pt x="645706" y="163728"/>
                  </a:lnTo>
                  <a:lnTo>
                    <a:pt x="611517" y="185839"/>
                  </a:lnTo>
                  <a:lnTo>
                    <a:pt x="584542" y="219570"/>
                  </a:lnTo>
                  <a:lnTo>
                    <a:pt x="566864" y="262331"/>
                  </a:lnTo>
                  <a:lnTo>
                    <a:pt x="560514" y="311581"/>
                  </a:lnTo>
                  <a:lnTo>
                    <a:pt x="566864" y="360819"/>
                  </a:lnTo>
                  <a:lnTo>
                    <a:pt x="584542" y="403580"/>
                  </a:lnTo>
                  <a:lnTo>
                    <a:pt x="611517" y="437311"/>
                  </a:lnTo>
                  <a:lnTo>
                    <a:pt x="645706" y="459422"/>
                  </a:lnTo>
                  <a:lnTo>
                    <a:pt x="685076" y="467360"/>
                  </a:lnTo>
                  <a:lnTo>
                    <a:pt x="724446" y="459422"/>
                  </a:lnTo>
                  <a:lnTo>
                    <a:pt x="758634" y="437311"/>
                  </a:lnTo>
                  <a:lnTo>
                    <a:pt x="785596" y="403580"/>
                  </a:lnTo>
                  <a:lnTo>
                    <a:pt x="803287" y="360819"/>
                  </a:lnTo>
                  <a:lnTo>
                    <a:pt x="809637" y="311581"/>
                  </a:lnTo>
                  <a:close/>
                </a:path>
                <a:path w="1370330" h="623569">
                  <a:moveTo>
                    <a:pt x="1370152" y="0"/>
                  </a:moveTo>
                  <a:lnTo>
                    <a:pt x="1276743" y="0"/>
                  </a:lnTo>
                  <a:lnTo>
                    <a:pt x="1276743" y="140208"/>
                  </a:lnTo>
                  <a:lnTo>
                    <a:pt x="1276743" y="482955"/>
                  </a:lnTo>
                  <a:lnTo>
                    <a:pt x="1230020" y="529678"/>
                  </a:lnTo>
                  <a:lnTo>
                    <a:pt x="155702" y="529678"/>
                  </a:lnTo>
                  <a:lnTo>
                    <a:pt x="93408" y="467360"/>
                  </a:lnTo>
                  <a:lnTo>
                    <a:pt x="93408" y="155778"/>
                  </a:lnTo>
                  <a:lnTo>
                    <a:pt x="155702" y="93472"/>
                  </a:lnTo>
                  <a:lnTo>
                    <a:pt x="1230020" y="93472"/>
                  </a:lnTo>
                  <a:lnTo>
                    <a:pt x="1276743" y="140208"/>
                  </a:lnTo>
                  <a:lnTo>
                    <a:pt x="1276743" y="0"/>
                  </a:lnTo>
                  <a:lnTo>
                    <a:pt x="0" y="0"/>
                  </a:lnTo>
                  <a:lnTo>
                    <a:pt x="0" y="623163"/>
                  </a:lnTo>
                  <a:lnTo>
                    <a:pt x="1370152" y="623163"/>
                  </a:lnTo>
                  <a:lnTo>
                    <a:pt x="1370152" y="529678"/>
                  </a:lnTo>
                  <a:lnTo>
                    <a:pt x="1370152" y="93472"/>
                  </a:lnTo>
                  <a:lnTo>
                    <a:pt x="1370152" y="0"/>
                  </a:lnTo>
                  <a:close/>
                </a:path>
              </a:pathLst>
            </a:custGeom>
            <a:solidFill>
              <a:srgbClr val="F89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8383" y="2759798"/>
              <a:ext cx="93420" cy="93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6885" y="2759798"/>
              <a:ext cx="93420" cy="9347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646758" y="2071230"/>
            <a:ext cx="1057275" cy="361950"/>
          </a:xfrm>
          <a:custGeom>
            <a:avLst/>
            <a:gdLst/>
            <a:ahLst/>
            <a:cxnLst/>
            <a:rect l="l" t="t" r="r" b="b"/>
            <a:pathLst>
              <a:path w="1057275" h="361950">
                <a:moveTo>
                  <a:pt x="903058" y="163576"/>
                </a:moveTo>
                <a:lnTo>
                  <a:pt x="837666" y="0"/>
                </a:lnTo>
                <a:lnTo>
                  <a:pt x="0" y="342722"/>
                </a:lnTo>
                <a:lnTo>
                  <a:pt x="479552" y="247700"/>
                </a:lnTo>
                <a:lnTo>
                  <a:pt x="786282" y="123063"/>
                </a:lnTo>
                <a:lnTo>
                  <a:pt x="809637" y="182270"/>
                </a:lnTo>
                <a:lnTo>
                  <a:pt x="903058" y="163576"/>
                </a:lnTo>
                <a:close/>
              </a:path>
              <a:path w="1057275" h="361950">
                <a:moveTo>
                  <a:pt x="1057198" y="361416"/>
                </a:moveTo>
                <a:lnTo>
                  <a:pt x="1026058" y="202514"/>
                </a:lnTo>
                <a:lnTo>
                  <a:pt x="227317" y="361416"/>
                </a:lnTo>
                <a:lnTo>
                  <a:pt x="705319" y="361416"/>
                </a:lnTo>
                <a:lnTo>
                  <a:pt x="951331" y="313131"/>
                </a:lnTo>
                <a:lnTo>
                  <a:pt x="962228" y="361416"/>
                </a:lnTo>
                <a:lnTo>
                  <a:pt x="1057198" y="361416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8952" y="3457192"/>
            <a:ext cx="4284980" cy="20002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182880">
              <a:lnSpc>
                <a:spcPts val="2480"/>
              </a:lnSpc>
              <a:spcBef>
                <a:spcPts val="515"/>
              </a:spcBef>
            </a:pPr>
            <a:r>
              <a:rPr sz="2400" dirty="0">
                <a:latin typeface="Arial"/>
                <a:cs typeface="Arial"/>
              </a:rPr>
              <a:t>Responsible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Disbursement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funds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projects</a:t>
            </a:r>
            <a:endParaRPr sz="2400">
              <a:latin typeface="Arial"/>
              <a:cs typeface="Arial"/>
            </a:endParaRPr>
          </a:p>
          <a:p>
            <a:pPr marL="12700" marR="243840">
              <a:lnSpc>
                <a:spcPts val="1750"/>
              </a:lnSpc>
              <a:spcBef>
                <a:spcPts val="715"/>
              </a:spcBef>
            </a:pPr>
            <a:r>
              <a:rPr sz="1700" dirty="0">
                <a:latin typeface="Arial"/>
                <a:cs typeface="Arial"/>
              </a:rPr>
              <a:t>Outlays: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Entities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must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provide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evidence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of </a:t>
            </a:r>
            <a:r>
              <a:rPr sz="1700" dirty="0">
                <a:latin typeface="Arial"/>
                <a:cs typeface="Arial"/>
              </a:rPr>
              <a:t>costs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incurred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projects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86200"/>
              </a:lnSpc>
              <a:spcBef>
                <a:spcPts val="685"/>
              </a:spcBef>
            </a:pPr>
            <a:r>
              <a:rPr sz="1700" dirty="0">
                <a:latin typeface="Arial"/>
                <a:cs typeface="Arial"/>
              </a:rPr>
              <a:t>Escrow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Releases: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Recipients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account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where </a:t>
            </a:r>
            <a:r>
              <a:rPr sz="1700" dirty="0">
                <a:latin typeface="Arial"/>
                <a:cs typeface="Arial"/>
              </a:rPr>
              <a:t>TWDB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funds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deposited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closing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but </a:t>
            </a:r>
            <a:r>
              <a:rPr sz="1700" dirty="0">
                <a:latin typeface="Arial"/>
                <a:cs typeface="Arial"/>
              </a:rPr>
              <a:t>can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only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released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with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TWDB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approval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7014" y="1949704"/>
            <a:ext cx="620395" cy="1339850"/>
          </a:xfrm>
          <a:custGeom>
            <a:avLst/>
            <a:gdLst/>
            <a:ahLst/>
            <a:cxnLst/>
            <a:rect l="l" t="t" r="r" b="b"/>
            <a:pathLst>
              <a:path w="620395" h="1339850">
                <a:moveTo>
                  <a:pt x="541573" y="1099391"/>
                </a:moveTo>
                <a:lnTo>
                  <a:pt x="257061" y="1099391"/>
                </a:lnTo>
                <a:lnTo>
                  <a:pt x="257061" y="691540"/>
                </a:lnTo>
                <a:lnTo>
                  <a:pt x="210829" y="673994"/>
                </a:lnTo>
                <a:lnTo>
                  <a:pt x="166478" y="653424"/>
                </a:lnTo>
                <a:lnTo>
                  <a:pt x="125397" y="628621"/>
                </a:lnTo>
                <a:lnTo>
                  <a:pt x="88974" y="598379"/>
                </a:lnTo>
                <a:lnTo>
                  <a:pt x="58597" y="561490"/>
                </a:lnTo>
                <a:lnTo>
                  <a:pt x="35655" y="516746"/>
                </a:lnTo>
                <a:lnTo>
                  <a:pt x="23469" y="473589"/>
                </a:lnTo>
                <a:lnTo>
                  <a:pt x="18915" y="429577"/>
                </a:lnTo>
                <a:lnTo>
                  <a:pt x="21573" y="385620"/>
                </a:lnTo>
                <a:lnTo>
                  <a:pt x="31024" y="342628"/>
                </a:lnTo>
                <a:lnTo>
                  <a:pt x="46849" y="301512"/>
                </a:lnTo>
                <a:lnTo>
                  <a:pt x="68629" y="263182"/>
                </a:lnTo>
                <a:lnTo>
                  <a:pt x="95945" y="228549"/>
                </a:lnTo>
                <a:lnTo>
                  <a:pt x="128378" y="198523"/>
                </a:lnTo>
                <a:lnTo>
                  <a:pt x="165509" y="174014"/>
                </a:lnTo>
                <a:lnTo>
                  <a:pt x="210047" y="154198"/>
                </a:lnTo>
                <a:lnTo>
                  <a:pt x="257061" y="141299"/>
                </a:lnTo>
                <a:lnTo>
                  <a:pt x="257061" y="0"/>
                </a:lnTo>
                <a:lnTo>
                  <a:pt x="350481" y="0"/>
                </a:lnTo>
                <a:lnTo>
                  <a:pt x="350481" y="135379"/>
                </a:lnTo>
                <a:lnTo>
                  <a:pt x="404340" y="142821"/>
                </a:lnTo>
                <a:lnTo>
                  <a:pt x="456126" y="157916"/>
                </a:lnTo>
                <a:lnTo>
                  <a:pt x="505055" y="180304"/>
                </a:lnTo>
                <a:lnTo>
                  <a:pt x="550340" y="209625"/>
                </a:lnTo>
                <a:lnTo>
                  <a:pt x="582860" y="238198"/>
                </a:lnTo>
                <a:lnTo>
                  <a:pt x="350481" y="238198"/>
                </a:lnTo>
                <a:lnTo>
                  <a:pt x="350481" y="247078"/>
                </a:lnTo>
                <a:lnTo>
                  <a:pt x="257061" y="247078"/>
                </a:lnTo>
                <a:lnTo>
                  <a:pt x="243497" y="251664"/>
                </a:lnTo>
                <a:lnTo>
                  <a:pt x="205213" y="270914"/>
                </a:lnTo>
                <a:lnTo>
                  <a:pt x="170697" y="300332"/>
                </a:lnTo>
                <a:lnTo>
                  <a:pt x="145381" y="337168"/>
                </a:lnTo>
                <a:lnTo>
                  <a:pt x="129906" y="378805"/>
                </a:lnTo>
                <a:lnTo>
                  <a:pt x="124911" y="422628"/>
                </a:lnTo>
                <a:lnTo>
                  <a:pt x="131037" y="466021"/>
                </a:lnTo>
                <a:lnTo>
                  <a:pt x="148924" y="506366"/>
                </a:lnTo>
                <a:lnTo>
                  <a:pt x="179211" y="541049"/>
                </a:lnTo>
                <a:lnTo>
                  <a:pt x="216326" y="566234"/>
                </a:lnTo>
                <a:lnTo>
                  <a:pt x="257061" y="584981"/>
                </a:lnTo>
                <a:lnTo>
                  <a:pt x="350481" y="584981"/>
                </a:lnTo>
                <a:lnTo>
                  <a:pt x="350481" y="614892"/>
                </a:lnTo>
                <a:lnTo>
                  <a:pt x="399429" y="630588"/>
                </a:lnTo>
                <a:lnTo>
                  <a:pt x="447911" y="648737"/>
                </a:lnTo>
                <a:lnTo>
                  <a:pt x="494115" y="671502"/>
                </a:lnTo>
                <a:lnTo>
                  <a:pt x="536232" y="701043"/>
                </a:lnTo>
                <a:lnTo>
                  <a:pt x="556894" y="723009"/>
                </a:lnTo>
                <a:lnTo>
                  <a:pt x="350481" y="723009"/>
                </a:lnTo>
                <a:lnTo>
                  <a:pt x="350481" y="1095185"/>
                </a:lnTo>
                <a:lnTo>
                  <a:pt x="545842" y="1095185"/>
                </a:lnTo>
                <a:lnTo>
                  <a:pt x="541573" y="1099391"/>
                </a:lnTo>
                <a:close/>
              </a:path>
              <a:path w="620395" h="1339850">
                <a:moveTo>
                  <a:pt x="516458" y="317183"/>
                </a:moveTo>
                <a:lnTo>
                  <a:pt x="480673" y="286682"/>
                </a:lnTo>
                <a:lnTo>
                  <a:pt x="440435" y="263045"/>
                </a:lnTo>
                <a:lnTo>
                  <a:pt x="396714" y="246730"/>
                </a:lnTo>
                <a:lnTo>
                  <a:pt x="350481" y="238198"/>
                </a:lnTo>
                <a:lnTo>
                  <a:pt x="582860" y="238198"/>
                </a:lnTo>
                <a:lnTo>
                  <a:pt x="591194" y="245520"/>
                </a:lnTo>
                <a:lnTo>
                  <a:pt x="516458" y="317183"/>
                </a:lnTo>
                <a:close/>
              </a:path>
              <a:path w="620395" h="1339850">
                <a:moveTo>
                  <a:pt x="350481" y="584981"/>
                </a:moveTo>
                <a:lnTo>
                  <a:pt x="257061" y="584981"/>
                </a:lnTo>
                <a:lnTo>
                  <a:pt x="257061" y="247078"/>
                </a:lnTo>
                <a:lnTo>
                  <a:pt x="350481" y="247078"/>
                </a:lnTo>
                <a:lnTo>
                  <a:pt x="350481" y="584981"/>
                </a:lnTo>
                <a:close/>
              </a:path>
              <a:path w="620395" h="1339850">
                <a:moveTo>
                  <a:pt x="545842" y="1095185"/>
                </a:moveTo>
                <a:lnTo>
                  <a:pt x="350481" y="1095185"/>
                </a:lnTo>
                <a:lnTo>
                  <a:pt x="381033" y="1086688"/>
                </a:lnTo>
                <a:lnTo>
                  <a:pt x="409904" y="1073967"/>
                </a:lnTo>
                <a:lnTo>
                  <a:pt x="460873" y="1036765"/>
                </a:lnTo>
                <a:lnTo>
                  <a:pt x="492551" y="994113"/>
                </a:lnTo>
                <a:lnTo>
                  <a:pt x="512974" y="943604"/>
                </a:lnTo>
                <a:lnTo>
                  <a:pt x="519530" y="889940"/>
                </a:lnTo>
                <a:lnTo>
                  <a:pt x="509607" y="837824"/>
                </a:lnTo>
                <a:lnTo>
                  <a:pt x="482795" y="794888"/>
                </a:lnTo>
                <a:lnTo>
                  <a:pt x="443882" y="763533"/>
                </a:lnTo>
                <a:lnTo>
                  <a:pt x="398050" y="740620"/>
                </a:lnTo>
                <a:lnTo>
                  <a:pt x="350481" y="723009"/>
                </a:lnTo>
                <a:lnTo>
                  <a:pt x="556894" y="723009"/>
                </a:lnTo>
                <a:lnTo>
                  <a:pt x="594904" y="778087"/>
                </a:lnTo>
                <a:lnTo>
                  <a:pt x="611408" y="823184"/>
                </a:lnTo>
                <a:lnTo>
                  <a:pt x="619727" y="870676"/>
                </a:lnTo>
                <a:lnTo>
                  <a:pt x="620140" y="919073"/>
                </a:lnTo>
                <a:lnTo>
                  <a:pt x="612924" y="966883"/>
                </a:lnTo>
                <a:lnTo>
                  <a:pt x="598356" y="1012618"/>
                </a:lnTo>
                <a:lnTo>
                  <a:pt x="576912" y="1054506"/>
                </a:lnTo>
                <a:lnTo>
                  <a:pt x="549433" y="1091647"/>
                </a:lnTo>
                <a:lnTo>
                  <a:pt x="545842" y="1095185"/>
                </a:lnTo>
                <a:close/>
              </a:path>
              <a:path w="620395" h="1339850">
                <a:moveTo>
                  <a:pt x="350481" y="1339771"/>
                </a:moveTo>
                <a:lnTo>
                  <a:pt x="257061" y="1339771"/>
                </a:lnTo>
                <a:lnTo>
                  <a:pt x="257061" y="1203146"/>
                </a:lnTo>
                <a:lnTo>
                  <a:pt x="223025" y="1199106"/>
                </a:lnTo>
                <a:lnTo>
                  <a:pt x="156949" y="1181681"/>
                </a:lnTo>
                <a:lnTo>
                  <a:pt x="90797" y="1147658"/>
                </a:lnTo>
                <a:lnTo>
                  <a:pt x="58272" y="1124002"/>
                </a:lnTo>
                <a:lnTo>
                  <a:pt x="27946" y="1097582"/>
                </a:lnTo>
                <a:lnTo>
                  <a:pt x="0" y="1068545"/>
                </a:lnTo>
                <a:lnTo>
                  <a:pt x="74736" y="997039"/>
                </a:lnTo>
                <a:lnTo>
                  <a:pt x="114062" y="1033668"/>
                </a:lnTo>
                <a:lnTo>
                  <a:pt x="157432" y="1064339"/>
                </a:lnTo>
                <a:lnTo>
                  <a:pt x="205035" y="1086948"/>
                </a:lnTo>
                <a:lnTo>
                  <a:pt x="257061" y="1099391"/>
                </a:lnTo>
                <a:lnTo>
                  <a:pt x="541573" y="1099391"/>
                </a:lnTo>
                <a:lnTo>
                  <a:pt x="516746" y="1123853"/>
                </a:lnTo>
                <a:lnTo>
                  <a:pt x="479679" y="1150935"/>
                </a:lnTo>
                <a:lnTo>
                  <a:pt x="439061" y="1172706"/>
                </a:lnTo>
                <a:lnTo>
                  <a:pt x="395719" y="1188978"/>
                </a:lnTo>
                <a:lnTo>
                  <a:pt x="350481" y="1199563"/>
                </a:lnTo>
                <a:lnTo>
                  <a:pt x="350481" y="1339771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54951" y="3457192"/>
            <a:ext cx="315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Disbursement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6454951" y="4192449"/>
            <a:ext cx="4264025" cy="104266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400"/>
              </a:spcBef>
            </a:pPr>
            <a:r>
              <a:rPr sz="1700" dirty="0">
                <a:latin typeface="Arial"/>
                <a:cs typeface="Arial"/>
              </a:rPr>
              <a:t>Federal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programs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with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principal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forgiveness: </a:t>
            </a:r>
            <a:r>
              <a:rPr sz="1700" dirty="0">
                <a:latin typeface="Arial"/>
                <a:cs typeface="Arial"/>
              </a:rPr>
              <a:t>released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based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outlays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provided</a:t>
            </a:r>
            <a:endParaRPr sz="1700">
              <a:latin typeface="Arial"/>
              <a:cs typeface="Arial"/>
            </a:endParaRPr>
          </a:p>
          <a:p>
            <a:pPr marL="12700" marR="100330">
              <a:lnSpc>
                <a:spcPts val="1760"/>
              </a:lnSpc>
              <a:spcBef>
                <a:spcPts val="695"/>
              </a:spcBef>
            </a:pPr>
            <a:r>
              <a:rPr sz="1700" dirty="0">
                <a:latin typeface="Arial"/>
                <a:cs typeface="Arial"/>
              </a:rPr>
              <a:t>Program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funds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released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either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with </a:t>
            </a:r>
            <a:r>
              <a:rPr sz="1700" dirty="0">
                <a:latin typeface="Arial"/>
                <a:cs typeface="Arial"/>
              </a:rPr>
              <a:t>outlays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completion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project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milestones.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818" rIns="0" bIns="0" rtlCol="0">
            <a:spAutoFit/>
          </a:bodyPr>
          <a:lstStyle/>
          <a:p>
            <a:pPr marL="1334135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solidFill>
                  <a:srgbClr val="4F81BC"/>
                </a:solidFill>
              </a:rPr>
              <a:t>Timelines</a:t>
            </a:r>
            <a:r>
              <a:rPr sz="3600" spc="-45" dirty="0">
                <a:solidFill>
                  <a:srgbClr val="4F81BC"/>
                </a:solidFill>
              </a:rPr>
              <a:t> </a:t>
            </a:r>
            <a:r>
              <a:rPr sz="3600" spc="120" dirty="0">
                <a:solidFill>
                  <a:srgbClr val="4F81BC"/>
                </a:solidFill>
              </a:rPr>
              <a:t>-</a:t>
            </a:r>
            <a:r>
              <a:rPr sz="3600" spc="-40" dirty="0">
                <a:solidFill>
                  <a:srgbClr val="4F81BC"/>
                </a:solidFill>
              </a:rPr>
              <a:t> </a:t>
            </a:r>
            <a:r>
              <a:rPr sz="3600" spc="95" dirty="0">
                <a:solidFill>
                  <a:srgbClr val="4F81BC"/>
                </a:solidFill>
              </a:rPr>
              <a:t>State</a:t>
            </a:r>
            <a:r>
              <a:rPr sz="3600" spc="-50" dirty="0">
                <a:solidFill>
                  <a:srgbClr val="4F81BC"/>
                </a:solidFill>
              </a:rPr>
              <a:t> </a:t>
            </a:r>
            <a:r>
              <a:rPr sz="3600" spc="185" dirty="0">
                <a:solidFill>
                  <a:srgbClr val="4F81BC"/>
                </a:solidFill>
              </a:rPr>
              <a:t>Fiscal</a:t>
            </a:r>
            <a:r>
              <a:rPr sz="3600" spc="-30" dirty="0">
                <a:solidFill>
                  <a:srgbClr val="4F81BC"/>
                </a:solidFill>
              </a:rPr>
              <a:t> </a:t>
            </a:r>
            <a:r>
              <a:rPr sz="3600" dirty="0">
                <a:solidFill>
                  <a:srgbClr val="4F81BC"/>
                </a:solidFill>
              </a:rPr>
              <a:t>Year</a:t>
            </a:r>
            <a:r>
              <a:rPr sz="3600" spc="-45" dirty="0">
                <a:solidFill>
                  <a:srgbClr val="4F81BC"/>
                </a:solidFill>
              </a:rPr>
              <a:t> </a:t>
            </a:r>
            <a:r>
              <a:rPr sz="3600" spc="65" dirty="0">
                <a:solidFill>
                  <a:srgbClr val="4F81BC"/>
                </a:solidFill>
              </a:rPr>
              <a:t>2024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65735" y="1238991"/>
          <a:ext cx="8853170" cy="4637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Program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 marR="121920" indent="-232410">
                        <a:lnSpc>
                          <a:spcPct val="1064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Solicitation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Open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065" marR="176530" indent="-95885">
                        <a:lnSpc>
                          <a:spcPct val="106400"/>
                        </a:lnSpc>
                        <a:spcBef>
                          <a:spcPts val="265"/>
                        </a:spcBef>
                      </a:pPr>
                      <a:r>
                        <a:rPr sz="1600" spc="-35" dirty="0">
                          <a:latin typeface="Arial"/>
                          <a:cs typeface="Arial"/>
                        </a:rPr>
                        <a:t>Application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Deadline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Clean</a:t>
                      </a:r>
                      <a:r>
                        <a:rPr sz="1600" spc="-6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Water</a:t>
                      </a:r>
                      <a:r>
                        <a:rPr sz="1600" spc="-2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600" spc="-6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Revolving</a:t>
                      </a:r>
                      <a:r>
                        <a:rPr sz="1600" spc="-6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Fund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$460M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12/15/2023</a:t>
                      </a:r>
                      <a:r>
                        <a:rPr sz="1400" spc="-4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4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3/1/2024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621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Drinking</a:t>
                      </a:r>
                      <a:r>
                        <a:rPr sz="1600" spc="-6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Water</a:t>
                      </a:r>
                      <a:r>
                        <a:rPr sz="1600" spc="-1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600" spc="-6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Revolving</a:t>
                      </a:r>
                      <a:r>
                        <a:rPr sz="1600" spc="-5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Fund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$435M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Emerging</a:t>
                      </a:r>
                      <a:r>
                        <a:rPr sz="1600" spc="-2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Contaminants</a:t>
                      </a:r>
                      <a:r>
                        <a:rPr sz="1600" spc="-4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(CWSRF)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Lead</a:t>
                      </a:r>
                      <a:r>
                        <a:rPr sz="1600" spc="-7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1600" spc="-7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Line</a:t>
                      </a:r>
                      <a:r>
                        <a:rPr sz="1600" spc="-7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Replacement</a:t>
                      </a:r>
                      <a:r>
                        <a:rPr sz="1600" spc="-5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(DWSRF)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Emerging</a:t>
                      </a:r>
                      <a:r>
                        <a:rPr sz="1600" spc="-10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Contaminants</a:t>
                      </a:r>
                      <a:r>
                        <a:rPr sz="1600" spc="-2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(DWSRF)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$9.7M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11809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$146M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11809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$609M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D5DC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12/15/2023</a:t>
                      </a:r>
                      <a:r>
                        <a:rPr sz="1400" spc="-4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4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4/1/2024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solidFill>
                      <a:srgbClr val="D5D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Asset</a:t>
                      </a:r>
                      <a:r>
                        <a:rPr sz="1600" spc="-8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sz="1600" spc="-7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600" spc="-6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1600" spc="-9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Systems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$100K</a:t>
                      </a:r>
                      <a:r>
                        <a:rPr sz="1400" spc="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3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9/18/2023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11/2/2023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Water</a:t>
                      </a:r>
                      <a:r>
                        <a:rPr sz="1600" spc="-4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Utilities</a:t>
                      </a:r>
                      <a:r>
                        <a:rPr sz="1600" spc="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Technical</a:t>
                      </a:r>
                      <a:r>
                        <a:rPr sz="1600" spc="-7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Assistance</a:t>
                      </a:r>
                      <a:r>
                        <a:rPr sz="1600" spc="-7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$150K</a:t>
                      </a:r>
                      <a:r>
                        <a:rPr sz="1400" spc="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3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11/17/2023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1/31/2024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Implementation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Texas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50" i="1" dirty="0">
                          <a:latin typeface="Arial"/>
                          <a:cs typeface="Arial"/>
                        </a:rPr>
                        <a:t>(water</a:t>
                      </a:r>
                      <a:r>
                        <a:rPr sz="1250" i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250" i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1250" i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1250" i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dirty="0">
                          <a:latin typeface="Arial"/>
                          <a:cs typeface="Arial"/>
                        </a:rPr>
                        <a:t>next</a:t>
                      </a:r>
                      <a:r>
                        <a:rPr sz="1250" i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250" i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spc="-10" dirty="0">
                          <a:latin typeface="Arial"/>
                          <a:cs typeface="Arial"/>
                        </a:rPr>
                        <a:t>years)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$27B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solidFill>
                      <a:srgbClr val="D5D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180"/>
                        </a:spcBef>
                        <a:tabLst>
                          <a:tab pos="153543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12/7/2023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2/1/2024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solidFill>
                      <a:srgbClr val="D5D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4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Flood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Infrastructure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Fund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50" i="1" dirty="0">
                          <a:latin typeface="Arial"/>
                          <a:cs typeface="Arial"/>
                        </a:rPr>
                        <a:t>(flood</a:t>
                      </a:r>
                      <a:r>
                        <a:rPr sz="1250" i="1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250" i="1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1250" i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i="1" dirty="0">
                          <a:latin typeface="Arial"/>
                          <a:cs typeface="Arial"/>
                        </a:rPr>
                        <a:t>2024-</a:t>
                      </a:r>
                      <a:r>
                        <a:rPr sz="1250" i="1" spc="-10" dirty="0">
                          <a:latin typeface="Arial"/>
                          <a:cs typeface="Arial"/>
                        </a:rPr>
                        <a:t>2025)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$375M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12/15/2023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4/15/2024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4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Economically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Distressed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Areas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Program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50" i="1" dirty="0">
                          <a:latin typeface="Arial"/>
                          <a:cs typeface="Arial"/>
                        </a:rPr>
                        <a:t>(2024-</a:t>
                      </a:r>
                      <a:r>
                        <a:rPr sz="1250" i="1" spc="-10" dirty="0">
                          <a:latin typeface="Arial"/>
                          <a:cs typeface="Arial"/>
                        </a:rPr>
                        <a:t>2025)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53911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$100M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solidFill>
                      <a:srgbClr val="D5D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285"/>
                        </a:spcBef>
                        <a:tabLst>
                          <a:tab pos="148082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3/15/2024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5/15/2024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solidFill>
                      <a:srgbClr val="D5D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Texas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Fund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Bond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sell</a:t>
                      </a:r>
                      <a:r>
                        <a:rPr sz="11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needed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50" i="1" spc="-10" dirty="0">
                          <a:latin typeface="Arial"/>
                          <a:cs typeface="Arial"/>
                        </a:rPr>
                        <a:t>Spring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12/31/2024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50" i="1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sz="1150" i="1" spc="5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Text</a:t>
                      </a:r>
                      <a:r>
                        <a:rPr sz="1150" i="1" spc="60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sz="1150" i="1" spc="14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Program.</a:t>
                      </a:r>
                      <a:r>
                        <a:rPr sz="1150" i="1" spc="335" dirty="0">
                          <a:solidFill>
                            <a:srgbClr val="00AFE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dirty="0">
                          <a:latin typeface="Arial"/>
                          <a:cs typeface="Arial"/>
                        </a:rPr>
                        <a:t>Black</a:t>
                      </a:r>
                      <a:r>
                        <a:rPr sz="115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dirty="0">
                          <a:latin typeface="Arial"/>
                          <a:cs typeface="Arial"/>
                        </a:rPr>
                        <a:t>Text</a:t>
                      </a:r>
                      <a:r>
                        <a:rPr sz="115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115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50" i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dirty="0">
                          <a:latin typeface="Arial"/>
                          <a:cs typeface="Arial"/>
                        </a:rPr>
                        <a:t>Texas</a:t>
                      </a:r>
                      <a:r>
                        <a:rPr sz="115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i="1" spc="-10" dirty="0">
                          <a:latin typeface="Arial"/>
                          <a:cs typeface="Arial"/>
                        </a:rPr>
                        <a:t>Program.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FDFDF"/>
                      </a:solidFill>
                      <a:prstDash val="solid"/>
                    </a:lnL>
                    <a:lnR w="19050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DFDFDF"/>
                      </a:solidFill>
                      <a:prstDash val="solid"/>
                    </a:lnT>
                    <a:lnB w="19050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291" rIns="0" bIns="0" rtlCol="0">
            <a:spAutoFit/>
          </a:bodyPr>
          <a:lstStyle/>
          <a:p>
            <a:pPr marL="3420110">
              <a:lnSpc>
                <a:spcPct val="100000"/>
              </a:lnSpc>
              <a:spcBef>
                <a:spcPts val="95"/>
              </a:spcBef>
            </a:pPr>
            <a:r>
              <a:rPr sz="4000" spc="125" dirty="0"/>
              <a:t>Helpful</a:t>
            </a:r>
            <a:r>
              <a:rPr sz="4000" spc="-60" dirty="0"/>
              <a:t> </a:t>
            </a:r>
            <a:r>
              <a:rPr sz="4000" spc="-25" dirty="0"/>
              <a:t>Tip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3183" y="960120"/>
            <a:ext cx="8485631" cy="49377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88332" y="1397018"/>
            <a:ext cx="766000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spc="95" dirty="0">
                <a:solidFill>
                  <a:srgbClr val="333E50"/>
                </a:solidFill>
                <a:latin typeface="Calibri"/>
                <a:cs typeface="Calibri"/>
              </a:rPr>
              <a:t>Financial</a:t>
            </a:r>
            <a:r>
              <a:rPr sz="1800" b="1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333E50"/>
                </a:solidFill>
                <a:latin typeface="Calibri"/>
                <a:cs typeface="Calibri"/>
              </a:rPr>
              <a:t>Audits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Are</a:t>
            </a:r>
            <a:r>
              <a:rPr sz="18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they</a:t>
            </a:r>
            <a:r>
              <a:rPr sz="1800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333E50"/>
                </a:solidFill>
                <a:latin typeface="Calibri"/>
                <a:cs typeface="Calibri"/>
              </a:rPr>
              <a:t>up</a:t>
            </a:r>
            <a:r>
              <a:rPr sz="1800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to</a:t>
            </a:r>
            <a:r>
              <a:rPr sz="1800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date?</a:t>
            </a:r>
            <a:endParaRPr sz="1800">
              <a:latin typeface="Calibri"/>
              <a:cs typeface="Calibri"/>
            </a:endParaRPr>
          </a:p>
          <a:p>
            <a:pPr marL="299085" marR="227329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At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time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of full </a:t>
            </a:r>
            <a:r>
              <a:rPr sz="1800" spc="50" dirty="0">
                <a:solidFill>
                  <a:srgbClr val="333E50"/>
                </a:solidFill>
                <a:latin typeface="Calibri"/>
                <a:cs typeface="Calibri"/>
              </a:rPr>
              <a:t>application</a:t>
            </a:r>
            <a:r>
              <a:rPr sz="18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E50"/>
                </a:solidFill>
                <a:latin typeface="Calibri"/>
                <a:cs typeface="Calibri"/>
              </a:rPr>
              <a:t>submittal,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85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18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current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audit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90" dirty="0">
                <a:solidFill>
                  <a:srgbClr val="333E50"/>
                </a:solidFill>
                <a:latin typeface="Calibri"/>
                <a:cs typeface="Calibri"/>
              </a:rPr>
              <a:t>is</a:t>
            </a:r>
            <a:r>
              <a:rPr sz="18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required</a:t>
            </a:r>
            <a:r>
              <a:rPr sz="18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for </a:t>
            </a:r>
            <a:r>
              <a:rPr sz="1800" spc="-25" dirty="0">
                <a:solidFill>
                  <a:srgbClr val="333E50"/>
                </a:solidFill>
                <a:latin typeface="Calibri"/>
                <a:cs typeface="Calibri"/>
              </a:rPr>
              <a:t>the </a:t>
            </a:r>
            <a:r>
              <a:rPr sz="1800" spc="50" dirty="0">
                <a:solidFill>
                  <a:srgbClr val="333E50"/>
                </a:solidFill>
                <a:latin typeface="Calibri"/>
                <a:cs typeface="Calibri"/>
              </a:rPr>
              <a:t>application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 to</a:t>
            </a:r>
            <a:r>
              <a:rPr sz="18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be</a:t>
            </a:r>
            <a:r>
              <a:rPr sz="18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333E50"/>
                </a:solidFill>
                <a:latin typeface="Calibri"/>
                <a:cs typeface="Calibri"/>
              </a:rPr>
              <a:t>deemed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administratively</a:t>
            </a:r>
            <a:r>
              <a:rPr sz="18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complete.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114" dirty="0">
                <a:solidFill>
                  <a:srgbClr val="333E50"/>
                </a:solidFill>
                <a:latin typeface="Calibri"/>
                <a:cs typeface="Calibri"/>
              </a:rPr>
              <a:t>Costs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95" dirty="0">
                <a:solidFill>
                  <a:srgbClr val="333E50"/>
                </a:solidFill>
                <a:latin typeface="Calibri"/>
                <a:cs typeface="Calibri"/>
              </a:rPr>
              <a:t>can</a:t>
            </a:r>
            <a:r>
              <a:rPr sz="1800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be</a:t>
            </a:r>
            <a:r>
              <a:rPr sz="18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333E50"/>
                </a:solidFill>
                <a:latin typeface="Calibri"/>
                <a:cs typeface="Calibri"/>
              </a:rPr>
              <a:t>captured</a:t>
            </a:r>
            <a:r>
              <a:rPr sz="1800" spc="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in</a:t>
            </a:r>
            <a:r>
              <a:rPr sz="18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project</a:t>
            </a:r>
            <a:r>
              <a:rPr sz="18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budget.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Ability</a:t>
            </a:r>
            <a:r>
              <a:rPr sz="1800" b="1" spc="1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to</a:t>
            </a:r>
            <a:r>
              <a:rPr sz="1800" b="1" spc="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Take</a:t>
            </a:r>
            <a:r>
              <a:rPr sz="1800" b="1" spc="60" dirty="0">
                <a:solidFill>
                  <a:srgbClr val="333E50"/>
                </a:solidFill>
                <a:latin typeface="Calibri"/>
                <a:cs typeface="Calibri"/>
              </a:rPr>
              <a:t> on</a:t>
            </a:r>
            <a:r>
              <a:rPr sz="1800" b="1" spc="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333E50"/>
                </a:solidFill>
                <a:latin typeface="Calibri"/>
                <a:cs typeface="Calibri"/>
              </a:rPr>
              <a:t>Debt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65" dirty="0">
                <a:solidFill>
                  <a:srgbClr val="333E50"/>
                </a:solidFill>
                <a:latin typeface="Calibri"/>
                <a:cs typeface="Calibri"/>
              </a:rPr>
              <a:t>Analysis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will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be</a:t>
            </a:r>
            <a:r>
              <a:rPr sz="1800" spc="40" dirty="0">
                <a:solidFill>
                  <a:srgbClr val="333E50"/>
                </a:solidFill>
                <a:latin typeface="Calibri"/>
                <a:cs typeface="Calibri"/>
              </a:rPr>
              <a:t> completed.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What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rates</a:t>
            </a:r>
            <a:r>
              <a:rPr sz="18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333E50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333E50"/>
                </a:solidFill>
                <a:latin typeface="Calibri"/>
                <a:cs typeface="Calibri"/>
              </a:rPr>
              <a:t>charges</a:t>
            </a:r>
            <a:r>
              <a:rPr sz="1800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are</a:t>
            </a:r>
            <a:r>
              <a:rPr sz="1800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65" dirty="0">
                <a:solidFill>
                  <a:srgbClr val="333E50"/>
                </a:solidFill>
                <a:latin typeface="Calibri"/>
                <a:cs typeface="Calibri"/>
              </a:rPr>
              <a:t>place?</a:t>
            </a:r>
            <a:r>
              <a:rPr sz="18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Will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they</a:t>
            </a:r>
            <a:r>
              <a:rPr sz="18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need</a:t>
            </a:r>
            <a:r>
              <a:rPr sz="18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to</a:t>
            </a:r>
            <a:r>
              <a:rPr sz="1800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be</a:t>
            </a:r>
            <a:r>
              <a:rPr sz="18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333E50"/>
                </a:solidFill>
                <a:latin typeface="Calibri"/>
                <a:cs typeface="Calibri"/>
              </a:rPr>
              <a:t>raised?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spc="70" dirty="0">
                <a:solidFill>
                  <a:srgbClr val="333E50"/>
                </a:solidFill>
                <a:latin typeface="Calibri"/>
                <a:cs typeface="Calibri"/>
              </a:rPr>
              <a:t>Updated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Water</a:t>
            </a:r>
            <a:r>
              <a:rPr sz="1800" b="1" spc="-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333E50"/>
                </a:solidFill>
                <a:latin typeface="Calibri"/>
                <a:cs typeface="Calibri"/>
              </a:rPr>
              <a:t>use</a:t>
            </a:r>
            <a:r>
              <a:rPr sz="1800" b="1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333E50"/>
                </a:solidFill>
                <a:latin typeface="Calibri"/>
                <a:cs typeface="Calibri"/>
              </a:rPr>
              <a:t>Survey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Calibri"/>
                <a:cs typeface="Calibri"/>
              </a:rPr>
              <a:t>and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Water</a:t>
            </a:r>
            <a:r>
              <a:rPr sz="1800" b="1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160" dirty="0">
                <a:solidFill>
                  <a:srgbClr val="333E50"/>
                </a:solidFill>
                <a:latin typeface="Calibri"/>
                <a:cs typeface="Calibri"/>
              </a:rPr>
              <a:t>Loss</a:t>
            </a:r>
            <a:r>
              <a:rPr sz="1800" b="1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Audit.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Water</a:t>
            </a:r>
            <a:r>
              <a:rPr sz="1800" b="1" spc="-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Calibri"/>
                <a:cs typeface="Calibri"/>
              </a:rPr>
              <a:t>Conservation</a:t>
            </a:r>
            <a:r>
              <a:rPr sz="1800" b="1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Calibri"/>
                <a:cs typeface="Calibri"/>
              </a:rPr>
              <a:t>and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333E50"/>
                </a:solidFill>
                <a:latin typeface="Calibri"/>
                <a:cs typeface="Calibri"/>
              </a:rPr>
              <a:t>Drought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90" dirty="0">
                <a:solidFill>
                  <a:srgbClr val="333E50"/>
                </a:solidFill>
                <a:latin typeface="Calibri"/>
                <a:cs typeface="Calibri"/>
              </a:rPr>
              <a:t>Contingency</a:t>
            </a:r>
            <a:r>
              <a:rPr sz="1800" b="1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95" dirty="0">
                <a:solidFill>
                  <a:srgbClr val="333E50"/>
                </a:solidFill>
                <a:latin typeface="Calibri"/>
                <a:cs typeface="Calibri"/>
              </a:rPr>
              <a:t>Plan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(if </a:t>
            </a:r>
            <a:r>
              <a:rPr sz="1800" b="1" spc="70" dirty="0">
                <a:solidFill>
                  <a:srgbClr val="333E50"/>
                </a:solidFill>
                <a:latin typeface="Calibri"/>
                <a:cs typeface="Calibri"/>
              </a:rPr>
              <a:t>applicable).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Talk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333E50"/>
                </a:solidFill>
                <a:latin typeface="Calibri"/>
                <a:cs typeface="Calibri"/>
              </a:rPr>
              <a:t>early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Calibri"/>
                <a:cs typeface="Calibri"/>
              </a:rPr>
              <a:t>and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333E50"/>
                </a:solidFill>
                <a:latin typeface="Calibri"/>
                <a:cs typeface="Calibri"/>
              </a:rPr>
              <a:t>often</a:t>
            </a:r>
            <a:r>
              <a:rPr sz="1800" b="1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with </a:t>
            </a:r>
            <a:r>
              <a:rPr sz="1800" b="1" spc="70" dirty="0">
                <a:solidFill>
                  <a:srgbClr val="333E50"/>
                </a:solidFill>
                <a:latin typeface="Calibri"/>
                <a:cs typeface="Calibri"/>
              </a:rPr>
              <a:t>TWDB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333E50"/>
                </a:solidFill>
                <a:latin typeface="Calibri"/>
                <a:cs typeface="Calibri"/>
              </a:rPr>
              <a:t>staff</a:t>
            </a:r>
            <a:r>
              <a:rPr sz="1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333E50"/>
                </a:solidFill>
                <a:latin typeface="Calibri"/>
                <a:cs typeface="Calibri"/>
              </a:rPr>
              <a:t>–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333E50"/>
                </a:solidFill>
                <a:latin typeface="Calibri"/>
                <a:cs typeface="Calibri"/>
              </a:rPr>
              <a:t>we</a:t>
            </a:r>
            <a:r>
              <a:rPr sz="1800" b="1" spc="-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333E50"/>
                </a:solidFill>
                <a:latin typeface="Calibri"/>
                <a:cs typeface="Calibri"/>
              </a:rPr>
              <a:t>are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70" dirty="0">
                <a:solidFill>
                  <a:srgbClr val="333E50"/>
                </a:solidFill>
                <a:latin typeface="Calibri"/>
                <a:cs typeface="Calibri"/>
              </a:rPr>
              <a:t>happy</a:t>
            </a:r>
            <a:r>
              <a:rPr sz="1800" b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to </a:t>
            </a:r>
            <a:r>
              <a:rPr sz="1800" b="1" spc="55" dirty="0">
                <a:solidFill>
                  <a:srgbClr val="333E50"/>
                </a:solidFill>
                <a:latin typeface="Calibri"/>
                <a:cs typeface="Calibri"/>
              </a:rPr>
              <a:t>provide</a:t>
            </a:r>
            <a:r>
              <a:rPr sz="1800" b="1" spc="-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333E50"/>
                </a:solidFill>
                <a:latin typeface="Calibri"/>
                <a:cs typeface="Calibri"/>
              </a:rPr>
              <a:t>guidance and</a:t>
            </a:r>
            <a:r>
              <a:rPr sz="1800" b="1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333E50"/>
                </a:solidFill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50" rIns="0" bIns="0" rtlCol="0">
            <a:spAutoFit/>
          </a:bodyPr>
          <a:lstStyle/>
          <a:p>
            <a:pPr marL="2770505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Resource</a:t>
            </a:r>
            <a:r>
              <a:rPr spc="-95" dirty="0"/>
              <a:t> </a:t>
            </a:r>
            <a:r>
              <a:rPr spc="185" dirty="0"/>
              <a:t>Links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821817" y="1269065"/>
            <a:ext cx="6964680" cy="4170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955" indent="-135255">
              <a:lnSpc>
                <a:spcPct val="100000"/>
              </a:lnSpc>
              <a:spcBef>
                <a:spcPts val="95"/>
              </a:spcBef>
              <a:buChar char="*"/>
              <a:tabLst>
                <a:tab pos="147955" algn="l"/>
              </a:tabLst>
            </a:pPr>
            <a:r>
              <a:rPr sz="1600" b="1" spc="60" dirty="0">
                <a:latin typeface="Calibri"/>
                <a:cs typeface="Calibri"/>
              </a:rPr>
              <a:t>New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80" dirty="0">
                <a:latin typeface="Calibri"/>
                <a:cs typeface="Calibri"/>
              </a:rPr>
              <a:t>Texas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Water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55" dirty="0">
                <a:latin typeface="Calibri"/>
                <a:cs typeface="Calibri"/>
              </a:rPr>
              <a:t>Fund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https://www.twdb.texas.gov/financial/programs/twf/index.asp</a:t>
            </a:r>
            <a:endParaRPr sz="16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920"/>
              </a:spcBef>
              <a:buChar char="*"/>
              <a:tabLst>
                <a:tab pos="147955" algn="l"/>
              </a:tabLst>
            </a:pPr>
            <a:r>
              <a:rPr sz="1600" b="1" spc="55" dirty="0">
                <a:latin typeface="Calibri"/>
                <a:cs typeface="Calibri"/>
              </a:rPr>
              <a:t>TWDB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80" dirty="0">
                <a:latin typeface="Calibri"/>
                <a:cs typeface="Calibri"/>
              </a:rPr>
              <a:t>Financial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100" dirty="0">
                <a:latin typeface="Calibri"/>
                <a:cs typeface="Calibri"/>
              </a:rPr>
              <a:t>Assistance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65" dirty="0">
                <a:latin typeface="Calibri"/>
                <a:cs typeface="Calibri"/>
              </a:rPr>
              <a:t>Programs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https://www.twdb.texas.gov/financial/index.asp</a:t>
            </a:r>
            <a:endParaRPr sz="16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920"/>
              </a:spcBef>
              <a:buChar char="*"/>
              <a:tabLst>
                <a:tab pos="147955" algn="l"/>
              </a:tabLst>
            </a:pPr>
            <a:r>
              <a:rPr sz="1600" b="1" spc="55" dirty="0">
                <a:latin typeface="Calibri"/>
                <a:cs typeface="Calibri"/>
              </a:rPr>
              <a:t>TWDB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80" dirty="0">
                <a:latin typeface="Calibri"/>
                <a:cs typeface="Calibri"/>
              </a:rPr>
              <a:t>Financial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100" dirty="0">
                <a:latin typeface="Calibri"/>
                <a:cs typeface="Calibri"/>
              </a:rPr>
              <a:t>Assistance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60" dirty="0">
                <a:latin typeface="Calibri"/>
                <a:cs typeface="Calibri"/>
              </a:rPr>
              <a:t>Program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85" dirty="0">
                <a:latin typeface="Calibri"/>
                <a:cs typeface="Calibri"/>
              </a:rPr>
              <a:t>Guidance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60" dirty="0">
                <a:latin typeface="Calibri"/>
                <a:cs typeface="Calibri"/>
              </a:rPr>
              <a:t>Manuals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65" dirty="0">
                <a:latin typeface="Calibri"/>
                <a:cs typeface="Calibri"/>
              </a:rPr>
              <a:t>and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85" dirty="0">
                <a:latin typeface="Calibri"/>
                <a:cs typeface="Calibri"/>
              </a:rPr>
              <a:t>Forms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40" dirty="0">
                <a:latin typeface="Calibri"/>
                <a:cs typeface="Calibri"/>
              </a:rPr>
              <a:t>Library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https://www.twdb.texas.gov/financial/instructions/index.asp</a:t>
            </a:r>
            <a:endParaRPr sz="16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920"/>
              </a:spcBef>
              <a:buChar char="*"/>
              <a:tabLst>
                <a:tab pos="147955" algn="l"/>
              </a:tabLst>
            </a:pPr>
            <a:r>
              <a:rPr sz="1600" b="1" spc="55" dirty="0">
                <a:latin typeface="Calibri"/>
                <a:cs typeface="Calibri"/>
              </a:rPr>
              <a:t>TWDB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60" dirty="0">
                <a:latin typeface="Calibri"/>
                <a:cs typeface="Calibri"/>
              </a:rPr>
              <a:t>Funding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60" dirty="0">
                <a:latin typeface="Calibri"/>
                <a:cs typeface="Calibri"/>
              </a:rPr>
              <a:t>Application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30" dirty="0">
                <a:latin typeface="Calibri"/>
                <a:cs typeface="Calibri"/>
              </a:rPr>
              <a:t>FAQ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https://www.twdb.texas.gov/financial/applications/faq.asp</a:t>
            </a:r>
            <a:endParaRPr sz="16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920"/>
              </a:spcBef>
              <a:buChar char="*"/>
              <a:tabLst>
                <a:tab pos="147955" algn="l"/>
              </a:tabLst>
            </a:pPr>
            <a:r>
              <a:rPr sz="1600" b="1" spc="114" dirty="0">
                <a:latin typeface="Calibri"/>
                <a:cs typeface="Calibri"/>
              </a:rPr>
              <a:t>Clean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Water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75" dirty="0">
                <a:latin typeface="Calibri"/>
                <a:cs typeface="Calibri"/>
              </a:rPr>
              <a:t>State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55" dirty="0">
                <a:latin typeface="Calibri"/>
                <a:cs typeface="Calibri"/>
              </a:rPr>
              <a:t>Revolving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70" dirty="0">
                <a:latin typeface="Calibri"/>
                <a:cs typeface="Calibri"/>
              </a:rPr>
              <a:t>Fund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50" dirty="0"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www.twdb.texas.gov/financial/programs/CWSRF/index.asp</a:t>
            </a:r>
            <a:endParaRPr sz="16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920"/>
              </a:spcBef>
              <a:buChar char="*"/>
              <a:tabLst>
                <a:tab pos="147955" algn="l"/>
              </a:tabLst>
            </a:pPr>
            <a:r>
              <a:rPr sz="1600" b="1" spc="50" dirty="0">
                <a:latin typeface="Calibri"/>
                <a:cs typeface="Calibri"/>
              </a:rPr>
              <a:t>Drinking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Water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75" dirty="0">
                <a:latin typeface="Calibri"/>
                <a:cs typeface="Calibri"/>
              </a:rPr>
              <a:t>State</a:t>
            </a:r>
            <a:r>
              <a:rPr sz="1600" b="1" spc="55" dirty="0">
                <a:latin typeface="Calibri"/>
                <a:cs typeface="Calibri"/>
              </a:rPr>
              <a:t> Revolving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70" dirty="0">
                <a:latin typeface="Calibri"/>
                <a:cs typeface="Calibri"/>
              </a:rPr>
              <a:t>Fund</a:t>
            </a:r>
            <a:r>
              <a:rPr sz="1600" b="1" spc="45" dirty="0">
                <a:latin typeface="Calibri"/>
                <a:cs typeface="Calibri"/>
              </a:rPr>
              <a:t> </a:t>
            </a:r>
            <a:r>
              <a:rPr sz="1600" b="1" spc="50" dirty="0"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www.twdb.texas.gov/financial/programs/DWSRF/index.asp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50" rIns="0" bIns="0" rtlCol="0">
            <a:spAutoFit/>
          </a:bodyPr>
          <a:lstStyle/>
          <a:p>
            <a:pPr marL="2770505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Resource</a:t>
            </a:r>
            <a:r>
              <a:rPr spc="-95" dirty="0"/>
              <a:t> </a:t>
            </a:r>
            <a:r>
              <a:rPr spc="185" dirty="0"/>
              <a:t>Links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821817" y="1372872"/>
            <a:ext cx="626554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955" indent="-135255">
              <a:lnSpc>
                <a:spcPct val="100000"/>
              </a:lnSpc>
              <a:spcBef>
                <a:spcPts val="95"/>
              </a:spcBef>
              <a:buChar char="*"/>
              <a:tabLst>
                <a:tab pos="147955" algn="l"/>
              </a:tabLst>
            </a:pPr>
            <a:r>
              <a:rPr sz="1600" b="1" spc="65" dirty="0">
                <a:latin typeface="Calibri"/>
                <a:cs typeface="Calibri"/>
              </a:rPr>
              <a:t>Regional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Water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spc="50" dirty="0">
                <a:latin typeface="Calibri"/>
                <a:cs typeface="Calibri"/>
              </a:rPr>
              <a:t>Planning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www.twdb.texas.gov/waterplanning/index.asp</a:t>
            </a:r>
            <a:endParaRPr sz="16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920"/>
              </a:spcBef>
              <a:buChar char="*"/>
              <a:tabLst>
                <a:tab pos="147955" algn="l"/>
              </a:tabLst>
            </a:pPr>
            <a:r>
              <a:rPr sz="1600" b="1" spc="65" dirty="0">
                <a:latin typeface="Calibri"/>
                <a:cs typeface="Calibri"/>
              </a:rPr>
              <a:t>Flood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60" dirty="0">
                <a:latin typeface="Calibri"/>
                <a:cs typeface="Calibri"/>
              </a:rPr>
              <a:t>Programs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https://www.twdb.texas.gov/flood/index.asp</a:t>
            </a:r>
            <a:endParaRPr sz="16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920"/>
              </a:spcBef>
              <a:buChar char="*"/>
              <a:tabLst>
                <a:tab pos="147955" algn="l"/>
              </a:tabLst>
            </a:pPr>
            <a:r>
              <a:rPr sz="1600" b="1" spc="65" dirty="0">
                <a:latin typeface="Calibri"/>
                <a:cs typeface="Calibri"/>
              </a:rPr>
              <a:t>Conservation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https://www.twdb.texas.gov/conservation/index.asp</a:t>
            </a:r>
            <a:endParaRPr sz="1600">
              <a:latin typeface="Calibri"/>
              <a:cs typeface="Calibri"/>
            </a:endParaRPr>
          </a:p>
          <a:p>
            <a:pPr marL="147955" indent="-135255">
              <a:lnSpc>
                <a:spcPct val="100000"/>
              </a:lnSpc>
              <a:spcBef>
                <a:spcPts val="1920"/>
              </a:spcBef>
              <a:buChar char="*"/>
              <a:tabLst>
                <a:tab pos="147955" algn="l"/>
              </a:tabLst>
            </a:pPr>
            <a:r>
              <a:rPr sz="1600" b="1" spc="80" dirty="0">
                <a:latin typeface="Calibri"/>
                <a:cs typeface="Calibri"/>
              </a:rPr>
              <a:t>Texas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Water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55" dirty="0">
                <a:latin typeface="Calibri"/>
                <a:cs typeface="Calibri"/>
              </a:rPr>
              <a:t>Infrastructure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b="1" spc="60" dirty="0">
                <a:latin typeface="Calibri"/>
                <a:cs typeface="Calibri"/>
              </a:rPr>
              <a:t>Coordination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80" dirty="0">
                <a:latin typeface="Calibri"/>
                <a:cs typeface="Calibri"/>
              </a:rPr>
              <a:t>Committee</a:t>
            </a:r>
            <a:r>
              <a:rPr sz="1600" b="1" spc="450" dirty="0">
                <a:latin typeface="Calibri"/>
                <a:cs typeface="Calibri"/>
              </a:rPr>
              <a:t> </a:t>
            </a:r>
            <a:r>
              <a:rPr sz="1600" b="1" spc="65" dirty="0">
                <a:latin typeface="Calibri"/>
                <a:cs typeface="Calibri"/>
              </a:rPr>
              <a:t>(TWICC)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https://twicc.org/resources/doc/TWICC_Funding_Resources_Guide.pdf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1817" y="4298952"/>
            <a:ext cx="118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0151" y="4322317"/>
            <a:ext cx="1637664" cy="248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0"/>
              </a:lnSpc>
            </a:pPr>
            <a:r>
              <a:rPr sz="1600" b="1" spc="55" dirty="0">
                <a:latin typeface="Calibri"/>
                <a:cs typeface="Calibri"/>
              </a:rPr>
              <a:t>TWDB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50" dirty="0">
                <a:latin typeface="Calibri"/>
                <a:cs typeface="Calibri"/>
              </a:rPr>
              <a:t>Newsletter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1817" y="4542790"/>
            <a:ext cx="4544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https://www.twdb.texas.gov/newsmedia/signup.asp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3307" y="140208"/>
            <a:ext cx="7839454" cy="58948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3879" y="4859657"/>
            <a:ext cx="5982207" cy="6659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49" rIns="0" bIns="0" rtlCol="0">
            <a:spAutoFit/>
          </a:bodyPr>
          <a:lstStyle/>
          <a:p>
            <a:pPr marL="20701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For</a:t>
            </a:r>
            <a:r>
              <a:rPr spc="-75" dirty="0"/>
              <a:t> </a:t>
            </a:r>
            <a:r>
              <a:rPr spc="70" dirty="0"/>
              <a:t>more</a:t>
            </a:r>
            <a:r>
              <a:rPr spc="-105" dirty="0"/>
              <a:t> </a:t>
            </a:r>
            <a:r>
              <a:rPr spc="40" dirty="0"/>
              <a:t>information</a:t>
            </a:r>
          </a:p>
        </p:txBody>
      </p:sp>
      <p:sp>
        <p:nvSpPr>
          <p:cNvPr id="4" name="object 4"/>
          <p:cNvSpPr/>
          <p:nvPr/>
        </p:nvSpPr>
        <p:spPr>
          <a:xfrm>
            <a:off x="2448191" y="2294172"/>
            <a:ext cx="7286625" cy="9525"/>
          </a:xfrm>
          <a:custGeom>
            <a:avLst/>
            <a:gdLst/>
            <a:ahLst/>
            <a:cxnLst/>
            <a:rect l="l" t="t" r="r" b="b"/>
            <a:pathLst>
              <a:path w="7286625" h="9525">
                <a:moveTo>
                  <a:pt x="7286244" y="0"/>
                </a:moveTo>
                <a:lnTo>
                  <a:pt x="5464683" y="0"/>
                </a:lnTo>
                <a:lnTo>
                  <a:pt x="0" y="0"/>
                </a:lnTo>
                <a:lnTo>
                  <a:pt x="0" y="9144"/>
                </a:lnTo>
                <a:lnTo>
                  <a:pt x="7286244" y="9144"/>
                </a:lnTo>
                <a:lnTo>
                  <a:pt x="7286244" y="0"/>
                </a:lnTo>
                <a:close/>
              </a:path>
            </a:pathLst>
          </a:custGeom>
          <a:solidFill>
            <a:srgbClr val="299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5495" y="1229677"/>
            <a:ext cx="7311390" cy="33902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635" algn="ctr">
              <a:lnSpc>
                <a:spcPct val="119500"/>
              </a:lnSpc>
              <a:spcBef>
                <a:spcPts val="160"/>
              </a:spcBef>
            </a:pPr>
            <a:r>
              <a:rPr sz="3200" spc="60" dirty="0">
                <a:solidFill>
                  <a:srgbClr val="202327"/>
                </a:solidFill>
                <a:latin typeface="Calibri"/>
                <a:cs typeface="Calibri"/>
              </a:rPr>
              <a:t>Visit </a:t>
            </a:r>
            <a:r>
              <a:rPr sz="2800" spc="-10" dirty="0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https://www.twdb.texas.gov/financial/index.asp</a:t>
            </a:r>
            <a:r>
              <a:rPr sz="2800" spc="85" dirty="0">
                <a:solidFill>
                  <a:srgbClr val="2997E2"/>
                </a:solidFill>
                <a:latin typeface="Calibri"/>
                <a:cs typeface="Calibri"/>
              </a:rPr>
              <a:t>  </a:t>
            </a:r>
            <a:r>
              <a:rPr sz="3200" spc="85" dirty="0">
                <a:solidFill>
                  <a:srgbClr val="202327"/>
                </a:solidFill>
                <a:latin typeface="Calibri"/>
                <a:cs typeface="Calibri"/>
              </a:rPr>
              <a:t>Or</a:t>
            </a:r>
            <a:r>
              <a:rPr sz="3200" spc="-7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202327"/>
                </a:solidFill>
                <a:latin typeface="Calibri"/>
                <a:cs typeface="Calibri"/>
              </a:rPr>
              <a:t>email: </a:t>
            </a:r>
            <a:r>
              <a:rPr sz="2800" spc="60" dirty="0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financial_assistance@twdb.texas.gov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45"/>
              </a:spcBef>
            </a:pP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Stay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connected: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22396" y="3391452"/>
            <a:ext cx="5737860" cy="9525"/>
          </a:xfrm>
          <a:custGeom>
            <a:avLst/>
            <a:gdLst/>
            <a:ahLst/>
            <a:cxnLst/>
            <a:rect l="l" t="t" r="r" b="b"/>
            <a:pathLst>
              <a:path w="5737859" h="9525">
                <a:moveTo>
                  <a:pt x="5737860" y="0"/>
                </a:moveTo>
                <a:lnTo>
                  <a:pt x="3825227" y="0"/>
                </a:lnTo>
                <a:lnTo>
                  <a:pt x="0" y="0"/>
                </a:lnTo>
                <a:lnTo>
                  <a:pt x="0" y="9144"/>
                </a:lnTo>
                <a:lnTo>
                  <a:pt x="5737860" y="9144"/>
                </a:lnTo>
                <a:lnTo>
                  <a:pt x="5737860" y="0"/>
                </a:lnTo>
                <a:close/>
              </a:path>
            </a:pathLst>
          </a:custGeom>
          <a:solidFill>
            <a:srgbClr val="299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67637" y="6448393"/>
            <a:ext cx="187325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25" dirty="0">
                <a:solidFill>
                  <a:srgbClr val="007CB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683600" y="2524400"/>
            <a:ext cx="10824800" cy="203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l" rtl="0"/>
            <a:r>
              <a:rPr lang="en-US"/>
              <a:t>Charging the Future: The Role of Retail in Our EV Transition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683600" y="5120852"/>
            <a:ext cx="10824800" cy="105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0000" lnSpcReduction="20000"/>
          </a:bodyPr>
          <a:lstStyle/>
          <a:p>
            <a:pPr algn="l" rtl="0"/>
            <a:r>
              <a:rPr lang="en-US"/>
              <a:t>Drew Toher</a:t>
            </a:r>
            <a:br>
              <a:rPr lang="en-US"/>
            </a:br>
            <a:r>
              <a:rPr lang="en-US"/>
              <a:t>Consumer Reports</a:t>
            </a:r>
            <a:br>
              <a:rPr lang="en-US"/>
            </a:br>
            <a:r>
              <a:rPr lang="en-US"/>
              <a:t>April 5, 2024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>
                <a:solidFill>
                  <a:schemeClr val="accent1"/>
                </a:solidFill>
              </a:rPr>
              <a:pPr algn="r" rtl="0"/>
              <a:t>21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 rtl="0"/>
              <a:t>22</a:t>
            </a:fld>
            <a:endParaRPr sz="1333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r="61759"/>
          <a:stretch/>
        </p:blipFill>
        <p:spPr>
          <a:xfrm>
            <a:off x="10183867" y="6137618"/>
            <a:ext cx="1419067" cy="68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714" y="1337634"/>
            <a:ext cx="7751485" cy="46149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15600" y="334967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ctr" rtl="0"/>
            <a:r>
              <a:rPr lang="en-US">
                <a:latin typeface="Arial"/>
                <a:ea typeface="Arial"/>
                <a:cs typeface="Arial"/>
                <a:sym typeface="Arial"/>
              </a:rPr>
              <a:t>Consumer Concerns with EV Charging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15600" y="1562233"/>
            <a:ext cx="3201600" cy="452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l" rtl="0"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Charging logistics: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 algn="l" rtl="0">
              <a:spcBef>
                <a:spcPts val="1600"/>
              </a:spcBef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–One of the most commonly selected barriers among consumers who have not purchased an EV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 algn="l" rtl="0">
              <a:spcBef>
                <a:spcPts val="1600"/>
              </a:spcBef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– The most persistent problem among EV owners 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0" y="6028651"/>
            <a:ext cx="11813600" cy="9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 rtl="0"/>
            <a:r>
              <a:rPr lang="en-US" sz="1067">
                <a:solidFill>
                  <a:schemeClr val="dk1"/>
                </a:solidFill>
              </a:rPr>
              <a:t>Source:  “Electric Vehicle Owners,” Consumer Reports nationally representative survey of 943 respondents (February 2023), </a:t>
            </a:r>
            <a:r>
              <a:rPr lang="en-US" sz="1067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https://article.images.consumerreports.org/image/upload/v1679253682/prod/content/dam/surveys/Consumer_Reports_EV_Owners_October_November_2022.pdf</a:t>
            </a:r>
            <a:r>
              <a:rPr lang="en-US" sz="1067">
                <a:solidFill>
                  <a:schemeClr val="dk1"/>
                </a:solidFill>
              </a:rPr>
              <a:t>; </a:t>
            </a:r>
            <a:br>
              <a:rPr lang="en-US" sz="1067">
                <a:solidFill>
                  <a:schemeClr val="dk1"/>
                </a:solidFill>
              </a:rPr>
            </a:br>
            <a:r>
              <a:rPr lang="en-US" sz="1067">
                <a:solidFill>
                  <a:schemeClr val="dk1"/>
                </a:solidFill>
              </a:rPr>
              <a:t>only top four responses displayed.</a:t>
            </a:r>
            <a:endParaRPr sz="1067">
              <a:solidFill>
                <a:schemeClr val="dk1"/>
              </a:solidFill>
            </a:endParaRPr>
          </a:p>
          <a:p>
            <a:pPr algn="l" rtl="0"/>
            <a:endParaRPr sz="10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 rtl="0"/>
              <a:t>23</a:t>
            </a:fld>
            <a:endParaRPr sz="1333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r="61759"/>
          <a:stretch/>
        </p:blipFill>
        <p:spPr>
          <a:xfrm>
            <a:off x="10183867" y="6137618"/>
            <a:ext cx="1419067" cy="68483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15600" y="254967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ctr" rtl="0"/>
            <a:r>
              <a:rPr lang="en-US">
                <a:latin typeface="Arial"/>
                <a:ea typeface="Arial"/>
                <a:cs typeface="Arial"/>
                <a:sym typeface="Arial"/>
              </a:rPr>
              <a:t>America’s Charging Challenge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15600" y="1562233"/>
            <a:ext cx="4174800" cy="452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431789" algn="l" rtl="0">
              <a:buSzPts val="1500"/>
              <a:buFont typeface="Arial"/>
              <a:buChar char="➢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1.25 million chargers needed by 2030 to meet consumer demand</a:t>
            </a:r>
            <a:br>
              <a:rPr lang="en-US" sz="2000" b="1" dirty="0">
                <a:latin typeface="Arial"/>
                <a:ea typeface="Arial"/>
                <a:cs typeface="Arial"/>
                <a:sym typeface="Arial"/>
              </a:rPr>
            </a:b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Roughly 10% of this goal is currently built out</a:t>
            </a:r>
            <a:br>
              <a:rPr lang="en-US" sz="2000" b="1" dirty="0">
                <a:latin typeface="Arial"/>
                <a:ea typeface="Arial"/>
                <a:cs typeface="Arial"/>
                <a:sym typeface="Arial"/>
              </a:rPr>
            </a:b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Data from CR community reflects the national challenge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000" y="1142918"/>
            <a:ext cx="6643933" cy="49243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4" name="Google Shape;84;p16"/>
          <p:cNvSpPr txBox="1"/>
          <p:nvPr/>
        </p:nvSpPr>
        <p:spPr>
          <a:xfrm>
            <a:off x="0" y="6283201"/>
            <a:ext cx="114208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 rtl="0"/>
            <a:r>
              <a:rPr lang="en-US" sz="1067">
                <a:solidFill>
                  <a:schemeClr val="dk1"/>
                </a:solidFill>
              </a:rPr>
              <a:t>Source: Wood et al., “The 2030 National Charging Network: Estimating U.S. Light-Duty Demand for Electric Vehicle Charging Infrastructure,” </a:t>
            </a:r>
            <a:br>
              <a:rPr lang="en-US" sz="1067">
                <a:solidFill>
                  <a:schemeClr val="dk1"/>
                </a:solidFill>
              </a:rPr>
            </a:br>
            <a:r>
              <a:rPr lang="en-US" sz="1067" i="1">
                <a:solidFill>
                  <a:schemeClr val="dk1"/>
                </a:solidFill>
              </a:rPr>
              <a:t>National Renewable Energy Laboratory</a:t>
            </a:r>
            <a:r>
              <a:rPr lang="en-US" sz="1067">
                <a:solidFill>
                  <a:schemeClr val="dk1"/>
                </a:solidFill>
              </a:rPr>
              <a:t>, June 2023, </a:t>
            </a:r>
            <a:r>
              <a:rPr lang="en-US" sz="1067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https://www.nrel.gov/docs/fy23osti/85654.pdf</a:t>
            </a:r>
            <a:r>
              <a:rPr lang="en-US" sz="1067">
                <a:solidFill>
                  <a:schemeClr val="dk1"/>
                </a:solidFill>
              </a:rPr>
              <a:t>. </a:t>
            </a:r>
            <a:endParaRPr sz="10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 rtl="0"/>
              <a:t>24</a:t>
            </a:fld>
            <a:endParaRPr sz="1333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r="61759"/>
          <a:stretch/>
        </p:blipFill>
        <p:spPr>
          <a:xfrm>
            <a:off x="10183867" y="6137618"/>
            <a:ext cx="1419067" cy="68483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15600" y="254967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 rtl="0">
              <a:buSzPts val="990"/>
            </a:pPr>
            <a:r>
              <a:rPr lang="en-US" sz="3467">
                <a:latin typeface="Arial"/>
                <a:ea typeface="Arial"/>
                <a:cs typeface="Arial"/>
                <a:sym typeface="Arial"/>
              </a:rPr>
              <a:t>Solution: More Chargers Where Consumers Want Them</a:t>
            </a:r>
            <a:endParaRPr sz="34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0" y="6283200"/>
            <a:ext cx="1142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 rtl="0"/>
            <a:r>
              <a:rPr lang="en-US" sz="1067">
                <a:solidFill>
                  <a:schemeClr val="dk1"/>
                </a:solidFill>
              </a:rPr>
              <a:t>Read the report here: </a:t>
            </a:r>
            <a:r>
              <a:rPr lang="en-US" sz="1067" u="sng">
                <a:solidFill>
                  <a:schemeClr val="hlink"/>
                </a:solidFill>
                <a:hlinkClick r:id="rId4"/>
              </a:rPr>
              <a:t>https://advocacy.consumerreports.org/research/cr-report-charging-the-future-the-role-of-retail-in-our-ev-transition/</a:t>
            </a:r>
            <a:r>
              <a:rPr lang="en-US" sz="1067">
                <a:solidFill>
                  <a:schemeClr val="dk1"/>
                </a:solidFill>
              </a:rPr>
              <a:t> </a:t>
            </a:r>
            <a:endParaRPr sz="1067">
              <a:solidFill>
                <a:schemeClr val="dk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5">
            <a:alphaModFix/>
          </a:blip>
          <a:srcRect t="19" b="19"/>
          <a:stretch/>
        </p:blipFill>
        <p:spPr>
          <a:xfrm>
            <a:off x="6685474" y="1137784"/>
            <a:ext cx="4139993" cy="50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15600" y="1263433"/>
            <a:ext cx="5405200" cy="452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l" rtl="0"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Key Findings: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spcBef>
                <a:spcPts val="1600"/>
              </a:spcBef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Almost all retailers are lagging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Out of 270,000 stores reviewed, only about 1% offer EV charging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Ikea only retailer to cover nearly all store locations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Room for improvement and big opportunity for companies that invest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 rtl="0"/>
              <a:t>25</a:t>
            </a:fld>
            <a:endParaRPr sz="1333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r="61759"/>
          <a:stretch/>
        </p:blipFill>
        <p:spPr>
          <a:xfrm>
            <a:off x="10183867" y="6137618"/>
            <a:ext cx="1419067" cy="684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15600" y="254967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 rtl="0">
              <a:buSzPts val="990"/>
            </a:pPr>
            <a:r>
              <a:rPr lang="en-US" sz="3467">
                <a:latin typeface="Arial"/>
                <a:ea typeface="Arial"/>
                <a:cs typeface="Arial"/>
                <a:sym typeface="Arial"/>
              </a:rPr>
              <a:t>Strong Business Case</a:t>
            </a:r>
            <a:endParaRPr sz="34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0" y="6283200"/>
            <a:ext cx="1142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 rtl="0"/>
            <a:r>
              <a:rPr lang="en-US" sz="1067">
                <a:solidFill>
                  <a:schemeClr val="dk1"/>
                </a:solidFill>
              </a:rPr>
              <a:t>Read the report here: </a:t>
            </a:r>
            <a:r>
              <a:rPr lang="en-US" sz="1067" u="sng">
                <a:solidFill>
                  <a:schemeClr val="hlink"/>
                </a:solidFill>
                <a:hlinkClick r:id="rId4"/>
              </a:rPr>
              <a:t>https://advocacy.consumerreports.org/research/cr-report-charging-the-future-the-role-of-retail-in-our-ev-transition/</a:t>
            </a:r>
            <a:r>
              <a:rPr lang="en-US" sz="1067">
                <a:solidFill>
                  <a:schemeClr val="dk1"/>
                </a:solidFill>
              </a:rPr>
              <a:t> </a:t>
            </a:r>
            <a:endParaRPr sz="1067">
              <a:solidFill>
                <a:schemeClr val="dk1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15600" y="1263433"/>
            <a:ext cx="5405200" cy="452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Economic Benefits of Charging for Retailers: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12739" algn="l" rtl="0">
              <a:spcBef>
                <a:spcPts val="1600"/>
              </a:spcBef>
              <a:buSzPct val="1000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Increase in foot traffic (4%)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12739" algn="l" rtl="0">
              <a:buSzPct val="1000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Increase in revenue (5%)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12739" algn="l" rtl="0">
              <a:buSzPct val="1000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More time spent at store location (average upwards of nearly 1 hour)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12739" algn="l" rtl="0">
              <a:buSzPct val="1000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High chance of a retail purchase (89% buy something while charging)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12739" algn="l" rtl="0">
              <a:buSzPct val="1000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Free charging can act as a loss leader, fast charging provides direct revenue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12739" algn="l" rtl="0">
              <a:buSzPct val="1000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Cost offsets through solar and battery backup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400" y="1927751"/>
            <a:ext cx="5964797" cy="3354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 rtl="0"/>
              <a:t>26</a:t>
            </a:fld>
            <a:endParaRPr sz="1333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r="61759"/>
          <a:stretch/>
        </p:blipFill>
        <p:spPr>
          <a:xfrm>
            <a:off x="10183867" y="6137618"/>
            <a:ext cx="1419067" cy="684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15600" y="254967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 rtl="0">
              <a:buSzPts val="990"/>
            </a:pPr>
            <a:r>
              <a:rPr lang="en-US" sz="3467">
                <a:latin typeface="Arial"/>
                <a:ea typeface="Arial"/>
                <a:cs typeface="Arial"/>
                <a:sym typeface="Arial"/>
              </a:rPr>
              <a:t>Federal Incentives Available</a:t>
            </a:r>
            <a:endParaRPr sz="34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0" y="6283200"/>
            <a:ext cx="114208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 rtl="0"/>
            <a:r>
              <a:rPr lang="en-US" sz="1067">
                <a:solidFill>
                  <a:schemeClr val="dk1"/>
                </a:solidFill>
              </a:rPr>
              <a:t>Source: </a:t>
            </a: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“Refueling Infrastructure Tax Credit,” </a:t>
            </a:r>
            <a:r>
              <a:rPr lang="en-US" sz="133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Argonne National Laboratory, </a:t>
            </a: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2023, </a:t>
            </a:r>
            <a:r>
              <a:rPr lang="en-US" sz="1333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https://www.anl.gov/esia/refueling-infrastructure-tax-credit</a:t>
            </a: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067">
              <a:solidFill>
                <a:schemeClr val="dk1"/>
              </a:solidFill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415600" y="1263433"/>
            <a:ext cx="5405200" cy="452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l" rtl="0"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Federal Programs Retailers Can Tap Into: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spcBef>
                <a:spcPts val="1600"/>
              </a:spcBef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Inflation Reduction Act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lvl="1" indent="-431789" algn="l" rtl="0">
              <a:buSzPts val="1500"/>
              <a:buFont typeface="Arial"/>
              <a:buChar char="○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Provides credit of 30%, up to $100,000 for charger installation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lvl="1" indent="-431789" algn="l" rtl="0">
              <a:buSzPts val="1500"/>
              <a:buFont typeface="Arial"/>
              <a:buChar char="○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Available for underserved communities (covers roughly ⅔ of U.S.)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Bipartisan Infrastructure Act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lvl="1" indent="-431789" algn="l" rtl="0">
              <a:buSzPts val="1500"/>
              <a:buFont typeface="Arial"/>
              <a:buChar char="○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Community and Highway EV Charging Grant Programs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lvl="1" indent="-431789" algn="l" rtl="0">
              <a:buSzPts val="1500"/>
              <a:buFont typeface="Arial"/>
              <a:buChar char="○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Retailers can partner with local governments to access funding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3200" y="1275767"/>
            <a:ext cx="5373211" cy="4658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 rtl="0"/>
              <a:t>27</a:t>
            </a:fld>
            <a:endParaRPr sz="1333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r="61759"/>
          <a:stretch/>
        </p:blipFill>
        <p:spPr>
          <a:xfrm>
            <a:off x="10183867" y="6137618"/>
            <a:ext cx="1419067" cy="684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415600" y="254967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 rtl="0">
              <a:buSzPts val="990"/>
            </a:pPr>
            <a:r>
              <a:rPr lang="en-US" sz="3467">
                <a:latin typeface="Arial"/>
                <a:ea typeface="Arial"/>
                <a:cs typeface="Arial"/>
                <a:sym typeface="Arial"/>
              </a:rPr>
              <a:t>Which Retailers Will Benefit?</a:t>
            </a:r>
            <a:endParaRPr sz="34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0" y="6283201"/>
            <a:ext cx="1002792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 rtl="0"/>
            <a:r>
              <a:rPr lang="en-US" sz="10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“</a:t>
            </a:r>
            <a:r>
              <a:rPr lang="en-US" sz="10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Autopacific</a:t>
            </a:r>
            <a:r>
              <a:rPr lang="en-US" sz="10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6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</a:t>
            </a:r>
            <a:r>
              <a:rPr lang="en-US" sz="10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Consumer Insights Study” https://www.autopacific.com/autopacific-insights/2024/2/14/autopacific-study-reveals-ev-consumers-want-a-public-charging-experience-similar-to-that-of-traditional-gas-stations</a:t>
            </a:r>
            <a:endParaRPr sz="10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15600" y="1263433"/>
            <a:ext cx="4026800" cy="452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l" rtl="0"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spcBef>
                <a:spcPts val="1600"/>
              </a:spcBef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First movers in an area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Retailers that associate their brand with charging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Those who best meet consumer needs for reliability, speed,  amenities, and safety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819" y="1164200"/>
            <a:ext cx="7359380" cy="5053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 rtl="0"/>
              <a:t>28</a:t>
            </a:fld>
            <a:endParaRPr sz="1333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r="61759"/>
          <a:stretch/>
        </p:blipFill>
        <p:spPr>
          <a:xfrm>
            <a:off x="10183867" y="6137618"/>
            <a:ext cx="1419067" cy="684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415600" y="254967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 rtl="0">
              <a:buSzPts val="990"/>
            </a:pPr>
            <a:r>
              <a:rPr lang="en-US" sz="3467">
                <a:latin typeface="Arial"/>
                <a:ea typeface="Arial"/>
                <a:cs typeface="Arial"/>
                <a:sym typeface="Arial"/>
              </a:rPr>
              <a:t>CR’s Campaign to Expand Retail Charging</a:t>
            </a:r>
            <a:endParaRPr sz="34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15600" y="1263433"/>
            <a:ext cx="11420800" cy="452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-431789" algn="l" rtl="0">
              <a:buSzPts val="1500"/>
              <a:buFont typeface="Arial"/>
              <a:buChar char="➢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Which specific grocery and big box chains should install more EV charging? 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lvl="1" indent="-431789" algn="l" rtl="0">
              <a:buSzPts val="1500"/>
              <a:buFont typeface="Arial"/>
              <a:buChar char="○"/>
            </a:pPr>
            <a:r>
              <a:rPr lang="en-US" sz="2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Take our action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Collecting stories on retail EV charging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lvl="1" indent="-431789" algn="l" rtl="0">
              <a:buSzPts val="1500"/>
              <a:buFont typeface="Arial"/>
              <a:buChar char="○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What does charging access at a retailer mean for you?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lvl="1" indent="-431789" algn="l" rtl="0">
              <a:buSzPts val="1500"/>
              <a:buFont typeface="Arial"/>
              <a:buChar char="○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Help show retailers the value EV charging brings to their customer</a:t>
            </a:r>
            <a:br>
              <a:rPr lang="en-US" sz="2000" b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indent="-431789" algn="l" rtl="0">
              <a:buSzPts val="1500"/>
              <a:buFont typeface="Arial"/>
              <a:buChar char="➢"/>
            </a:pPr>
            <a:r>
              <a:rPr lang="en-US" sz="2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Charging Insights Panel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lvl="1" indent="-431789" algn="l" rtl="0">
              <a:buSzPts val="1500"/>
              <a:buFont typeface="Arial"/>
              <a:buChar char="○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Real-time feedback on charging station reliability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 rtl="0"/>
            <a:fld id="{00000000-1234-1234-1234-123412341234}" type="slidenum">
              <a:rPr lang="en-US" sz="1333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 rtl="0"/>
              <a:t>29</a:t>
            </a:fld>
            <a:endParaRPr sz="1333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r="61759"/>
          <a:stretch/>
        </p:blipFill>
        <p:spPr>
          <a:xfrm>
            <a:off x="10183867" y="6137618"/>
            <a:ext cx="1419067" cy="684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242133" y="2318700"/>
            <a:ext cx="11360800" cy="81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 rtl="0">
              <a:buSzPts val="990"/>
            </a:pPr>
            <a:r>
              <a:rPr lang="en-US" sz="3467">
                <a:latin typeface="Arial"/>
                <a:ea typeface="Arial"/>
                <a:cs typeface="Arial"/>
                <a:sym typeface="Arial"/>
              </a:rPr>
              <a:t>Thank you TxETRA!</a:t>
            </a:r>
            <a:endParaRPr sz="3467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50" rIns="0" bIns="0" rtlCol="0">
            <a:spAutoFit/>
          </a:bodyPr>
          <a:lstStyle/>
          <a:p>
            <a:pPr marL="1024255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TWDB</a:t>
            </a:r>
            <a:r>
              <a:rPr spc="-105" dirty="0"/>
              <a:t> </a:t>
            </a:r>
            <a:r>
              <a:rPr spc="110" dirty="0"/>
              <a:t>Funding</a:t>
            </a:r>
            <a:r>
              <a:rPr spc="-85" dirty="0"/>
              <a:t> </a:t>
            </a:r>
            <a:r>
              <a:rPr spc="160" dirty="0"/>
              <a:t>Commitments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0" y="967740"/>
            <a:ext cx="7848600" cy="4922520"/>
            <a:chOff x="1524000" y="967740"/>
            <a:chExt cx="7848600" cy="4922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967740"/>
              <a:ext cx="6553199" cy="49225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2648711"/>
              <a:ext cx="2340863" cy="15605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50" rIns="0" bIns="0" rtlCol="0">
            <a:spAutoFit/>
          </a:bodyPr>
          <a:lstStyle/>
          <a:p>
            <a:pPr marL="393192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Why?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436432" y="1121412"/>
            <a:ext cx="6080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latin typeface="Calibri"/>
                <a:cs typeface="Calibri"/>
              </a:rPr>
              <a:t>Dollars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Committed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145" dirty="0">
                <a:latin typeface="Calibri"/>
                <a:cs typeface="Calibri"/>
              </a:rPr>
              <a:t>Cost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Saving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Estimates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23864" y="1711423"/>
          <a:ext cx="7553325" cy="4112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2150" b="1" dirty="0">
                          <a:latin typeface="Calibri"/>
                          <a:cs typeface="Calibri"/>
                        </a:rPr>
                        <a:t>Entity</a:t>
                      </a:r>
                      <a:r>
                        <a:rPr sz="215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50" b="1" spc="-20" dirty="0">
                          <a:latin typeface="Calibri"/>
                          <a:cs typeface="Calibri"/>
                        </a:rPr>
                        <a:t>Type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2150" b="1" spc="-10" dirty="0">
                          <a:latin typeface="Calibri"/>
                          <a:cs typeface="Calibri"/>
                        </a:rPr>
                        <a:t>Rural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2150" b="1" spc="-10" dirty="0">
                          <a:latin typeface="Calibri"/>
                          <a:cs typeface="Calibri"/>
                        </a:rPr>
                        <a:t>Program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2150" b="1" spc="-10" dirty="0">
                          <a:latin typeface="Calibri"/>
                          <a:cs typeface="Calibri"/>
                        </a:rPr>
                        <a:t>Commitment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2150" b="1" spc="-10" dirty="0">
                          <a:latin typeface="Calibri"/>
                          <a:cs typeface="Calibri"/>
                        </a:rPr>
                        <a:t>Savings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District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No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CWSRF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360680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440,000,000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351790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10,310,512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20" dirty="0">
                          <a:latin typeface="Calibri"/>
                          <a:cs typeface="Calibri"/>
                        </a:rPr>
                        <a:t>City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Yes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CWSRF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48704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65,000,000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67627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757,523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District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Yes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DWSRF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48704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13,000,000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47815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4,835,176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District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Yes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DWSRF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61404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6,925,000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478790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1,616,089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District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No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Flood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48831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10,486,000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478790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3,944,400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0" dirty="0">
                          <a:latin typeface="Calibri"/>
                          <a:cs typeface="Calibri"/>
                        </a:rPr>
                        <a:t>City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Yes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Flood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61531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3,284,000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7942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1,471,308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0" dirty="0">
                          <a:latin typeface="Calibri"/>
                          <a:cs typeface="Calibri"/>
                        </a:rPr>
                        <a:t>City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Yes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10" dirty="0">
                          <a:latin typeface="Calibri"/>
                          <a:cs typeface="Calibri"/>
                        </a:rPr>
                        <a:t>SWIFT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88950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14,500,000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35369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22,032,994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WSC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Yes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WDF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814069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600,000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805180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99,980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0" dirty="0">
                          <a:latin typeface="Calibri"/>
                          <a:cs typeface="Calibri"/>
                        </a:rPr>
                        <a:t>City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No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150" spc="-25" dirty="0">
                          <a:latin typeface="Calibri"/>
                          <a:cs typeface="Calibri"/>
                        </a:rPr>
                        <a:t>WDF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89584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28,790,000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678815" algn="l"/>
                        </a:tabLst>
                      </a:pPr>
                      <a:r>
                        <a:rPr sz="215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21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150" spc="-10" dirty="0">
                          <a:latin typeface="Calibri"/>
                          <a:cs typeface="Calibri"/>
                        </a:rPr>
                        <a:t>105,567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D3D3D3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50" rIns="0" bIns="0" rtlCol="0">
            <a:spAutoFit/>
          </a:bodyPr>
          <a:lstStyle/>
          <a:p>
            <a:pPr marL="1586865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Illustrative</a:t>
            </a:r>
            <a:r>
              <a:rPr spc="-100" dirty="0"/>
              <a:t> </a:t>
            </a:r>
            <a:r>
              <a:rPr spc="120" dirty="0"/>
              <a:t>Lending</a:t>
            </a:r>
            <a:r>
              <a:rPr spc="-80" dirty="0"/>
              <a:t> </a:t>
            </a:r>
            <a:r>
              <a:rPr spc="170" dirty="0"/>
              <a:t>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1814" y="1336173"/>
            <a:ext cx="684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61865" algn="l"/>
              </a:tabLst>
            </a:pPr>
            <a:r>
              <a:rPr sz="1800" spc="140" dirty="0">
                <a:latin typeface="Calibri"/>
                <a:cs typeface="Calibri"/>
              </a:rPr>
              <a:t>CWSRF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30-year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Term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105" dirty="0">
                <a:latin typeface="Calibri"/>
                <a:cs typeface="Calibri"/>
              </a:rPr>
              <a:t>DWSRF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30-year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4778" y="3849173"/>
            <a:ext cx="285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General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Obligation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8979" y="1897576"/>
            <a:ext cx="3447164" cy="15289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5284" y="1900428"/>
            <a:ext cx="3609023" cy="16448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7316" y="4347407"/>
            <a:ext cx="6818013" cy="154363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50" rIns="0" bIns="0" rtlCol="0">
            <a:spAutoFit/>
          </a:bodyPr>
          <a:lstStyle/>
          <a:p>
            <a:pPr marL="1153795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Examples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114" dirty="0"/>
              <a:t>Eligible</a:t>
            </a:r>
            <a:r>
              <a:rPr spc="-85" dirty="0"/>
              <a:t> </a:t>
            </a:r>
            <a:r>
              <a:rPr spc="120" dirty="0"/>
              <a:t>Projects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70842" y="1283182"/>
            <a:ext cx="5053330" cy="40487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07034" indent="-3943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spc="50" dirty="0">
                <a:solidFill>
                  <a:srgbClr val="202327"/>
                </a:solidFill>
                <a:latin typeface="Calibri"/>
                <a:cs typeface="Calibri"/>
              </a:rPr>
              <a:t>Current</a:t>
            </a:r>
            <a:r>
              <a:rPr sz="2000" spc="-6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2000" spc="-7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202327"/>
                </a:solidFill>
                <a:latin typeface="Calibri"/>
                <a:cs typeface="Calibri"/>
              </a:rPr>
              <a:t>Needs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Future</a:t>
            </a:r>
            <a:r>
              <a:rPr sz="2000" spc="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20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202327"/>
                </a:solidFill>
                <a:latin typeface="Calibri"/>
                <a:cs typeface="Calibri"/>
              </a:rPr>
              <a:t>Needs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2000" spc="-4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202327"/>
                </a:solidFill>
                <a:latin typeface="Calibri"/>
                <a:cs typeface="Calibri"/>
              </a:rPr>
              <a:t>Transmission</a:t>
            </a:r>
            <a:r>
              <a:rPr sz="2000" spc="-7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202327"/>
                </a:solidFill>
                <a:latin typeface="Calibri"/>
                <a:cs typeface="Calibri"/>
              </a:rPr>
              <a:t>&amp;</a:t>
            </a:r>
            <a:r>
              <a:rPr sz="2000" spc="-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327"/>
                </a:solidFill>
                <a:latin typeface="Calibri"/>
                <a:cs typeface="Calibri"/>
              </a:rPr>
              <a:t>Distribution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Potable</a:t>
            </a:r>
            <a:r>
              <a:rPr sz="2000" spc="25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202327"/>
                </a:solidFill>
                <a:latin typeface="Calibri"/>
                <a:cs typeface="Calibri"/>
              </a:rPr>
              <a:t>Reuse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Wastewater</a:t>
            </a:r>
            <a:r>
              <a:rPr sz="2000" spc="18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202327"/>
                </a:solidFill>
                <a:latin typeface="Calibri"/>
                <a:cs typeface="Calibri"/>
              </a:rPr>
              <a:t>Collection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20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202327"/>
                </a:solidFill>
                <a:latin typeface="Calibri"/>
                <a:cs typeface="Calibri"/>
              </a:rPr>
              <a:t>and</a:t>
            </a:r>
            <a:r>
              <a:rPr sz="20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Wastewater</a:t>
            </a:r>
            <a:r>
              <a:rPr sz="2000" spc="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327"/>
                </a:solidFill>
                <a:latin typeface="Calibri"/>
                <a:cs typeface="Calibri"/>
              </a:rPr>
              <a:t>Treatment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spc="65" dirty="0">
                <a:solidFill>
                  <a:srgbClr val="202327"/>
                </a:solidFill>
                <a:latin typeface="Calibri"/>
                <a:cs typeface="Calibri"/>
              </a:rPr>
              <a:t>Non-</a:t>
            </a: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Point</a:t>
            </a:r>
            <a:r>
              <a:rPr sz="2000" spc="80" dirty="0">
                <a:solidFill>
                  <a:srgbClr val="202327"/>
                </a:solidFill>
                <a:latin typeface="Calibri"/>
                <a:cs typeface="Calibri"/>
              </a:rPr>
              <a:t> Source </a:t>
            </a: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Pollution</a:t>
            </a:r>
            <a:r>
              <a:rPr sz="2000" spc="114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202327"/>
                </a:solidFill>
                <a:latin typeface="Calibri"/>
                <a:cs typeface="Calibri"/>
              </a:rPr>
              <a:t>Control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spc="65" dirty="0">
                <a:solidFill>
                  <a:srgbClr val="202327"/>
                </a:solidFill>
                <a:latin typeface="Calibri"/>
                <a:cs typeface="Calibri"/>
              </a:rPr>
              <a:t>Flood</a:t>
            </a:r>
            <a:r>
              <a:rPr sz="2000" spc="-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202327"/>
                </a:solidFill>
                <a:latin typeface="Calibri"/>
                <a:cs typeface="Calibri"/>
              </a:rPr>
              <a:t>Control</a:t>
            </a:r>
            <a:r>
              <a:rPr sz="2000" spc="-4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202327"/>
                </a:solidFill>
                <a:latin typeface="Calibri"/>
                <a:cs typeface="Calibri"/>
              </a:rPr>
              <a:t>&amp;</a:t>
            </a:r>
            <a:r>
              <a:rPr sz="2000" spc="-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202327"/>
                </a:solidFill>
                <a:latin typeface="Calibri"/>
                <a:cs typeface="Calibri"/>
              </a:rPr>
              <a:t>Storm</a:t>
            </a:r>
            <a:r>
              <a:rPr sz="2000" spc="-4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2000" spc="-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327"/>
                </a:solidFill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Irrigation</a:t>
            </a:r>
            <a:r>
              <a:rPr sz="20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90" dirty="0">
                <a:solidFill>
                  <a:srgbClr val="202327"/>
                </a:solidFill>
                <a:latin typeface="Calibri"/>
                <a:cs typeface="Calibri"/>
              </a:rPr>
              <a:t>Systems</a:t>
            </a:r>
            <a:r>
              <a:rPr sz="20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327"/>
                </a:solidFill>
                <a:latin typeface="Calibri"/>
                <a:cs typeface="Calibri"/>
              </a:rPr>
              <a:t>Improvements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spc="45" dirty="0">
                <a:solidFill>
                  <a:srgbClr val="202327"/>
                </a:solidFill>
                <a:latin typeface="Calibri"/>
                <a:cs typeface="Calibri"/>
              </a:rPr>
              <a:t>Demonstration</a:t>
            </a:r>
            <a:r>
              <a:rPr sz="2000" spc="5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202327"/>
                </a:solidFill>
                <a:latin typeface="Calibri"/>
                <a:cs typeface="Calibri"/>
              </a:rPr>
              <a:t>and</a:t>
            </a:r>
            <a:r>
              <a:rPr sz="2000" spc="8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327"/>
                </a:solidFill>
                <a:latin typeface="Calibri"/>
                <a:cs typeface="Calibri"/>
              </a:rPr>
              <a:t>Technology</a:t>
            </a:r>
            <a:r>
              <a:rPr sz="2000" spc="7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327"/>
                </a:solidFill>
                <a:latin typeface="Calibri"/>
                <a:cs typeface="Calibri"/>
              </a:rPr>
              <a:t>Transfer</a:t>
            </a:r>
            <a:endParaRPr sz="2000">
              <a:latin typeface="Calibri"/>
              <a:cs typeface="Calibri"/>
            </a:endParaRPr>
          </a:p>
          <a:p>
            <a:pPr marL="407034" indent="-39433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407034" algn="l"/>
              </a:tabLst>
            </a:pPr>
            <a:r>
              <a:rPr sz="2000" spc="55" dirty="0">
                <a:solidFill>
                  <a:srgbClr val="202327"/>
                </a:solidFill>
                <a:latin typeface="Calibri"/>
                <a:cs typeface="Calibri"/>
              </a:rPr>
              <a:t>Equipment</a:t>
            </a:r>
            <a:r>
              <a:rPr sz="2000" spc="-6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120" dirty="0">
                <a:solidFill>
                  <a:srgbClr val="202327"/>
                </a:solidFill>
                <a:latin typeface="Calibri"/>
                <a:cs typeface="Calibri"/>
              </a:rPr>
              <a:t>Cost</a:t>
            </a:r>
            <a:r>
              <a:rPr sz="2000" spc="-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202327"/>
                </a:solidFill>
                <a:latin typeface="Calibri"/>
                <a:cs typeface="Calibri"/>
              </a:rPr>
              <a:t>Share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50" rIns="0" bIns="0" rtlCol="0">
            <a:spAutoFit/>
          </a:bodyPr>
          <a:lstStyle/>
          <a:p>
            <a:pPr marL="1274445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Funding</a:t>
            </a:r>
            <a:r>
              <a:rPr spc="-90" dirty="0"/>
              <a:t> </a:t>
            </a:r>
            <a:r>
              <a:rPr spc="55" dirty="0"/>
              <a:t>Program</a:t>
            </a:r>
            <a:r>
              <a:rPr spc="-105" dirty="0"/>
              <a:t> </a:t>
            </a:r>
            <a:r>
              <a:rPr spc="80" dirty="0"/>
              <a:t>Key</a:t>
            </a:r>
            <a:r>
              <a:rPr spc="-100" dirty="0"/>
              <a:t> </a:t>
            </a:r>
            <a:r>
              <a:rPr spc="90" dirty="0"/>
              <a:t>Points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9647" y="1685556"/>
            <a:ext cx="5632703" cy="3486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43244"/>
            <a:ext cx="12191998" cy="853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6324600"/>
            <a:ext cx="1272539" cy="4312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212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Texas</a:t>
            </a:r>
            <a:r>
              <a:rPr sz="3300" spc="-35" dirty="0"/>
              <a:t> </a:t>
            </a:r>
            <a:r>
              <a:rPr sz="3300" spc="95" dirty="0"/>
              <a:t>Constitutional</a:t>
            </a:r>
            <a:r>
              <a:rPr sz="3300" spc="-35" dirty="0"/>
              <a:t> </a:t>
            </a:r>
            <a:r>
              <a:rPr sz="3300" spc="75" dirty="0"/>
              <a:t>Amendment</a:t>
            </a:r>
            <a:r>
              <a:rPr sz="3300" spc="-25" dirty="0"/>
              <a:t> </a:t>
            </a:r>
            <a:r>
              <a:rPr sz="3300" spc="100" dirty="0"/>
              <a:t>-</a:t>
            </a:r>
            <a:r>
              <a:rPr sz="3300" spc="-10" dirty="0"/>
              <a:t> </a:t>
            </a:r>
            <a:r>
              <a:rPr sz="3300" spc="70" dirty="0"/>
              <a:t>Proposition</a:t>
            </a:r>
            <a:r>
              <a:rPr sz="3300" spc="-20" dirty="0"/>
              <a:t> </a:t>
            </a:r>
            <a:r>
              <a:rPr sz="3300" spc="30" dirty="0"/>
              <a:t>6</a:t>
            </a:r>
            <a:endParaRPr sz="33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spc="-50" dirty="0">
                <a:latin typeface="Calibri"/>
                <a:cs typeface="Calibri"/>
              </a:rPr>
              <a:t>8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2065" y="1176005"/>
            <a:ext cx="8522335" cy="4596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0" marR="5080" indent="-2813685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"The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constitutional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amendment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creating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45" dirty="0">
                <a:latin typeface="Calibri"/>
                <a:cs typeface="Calibri"/>
              </a:rPr>
              <a:t>Texas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water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fund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assist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financing </a:t>
            </a:r>
            <a:r>
              <a:rPr sz="2000" i="1" dirty="0">
                <a:latin typeface="Calibri"/>
                <a:cs typeface="Calibri"/>
              </a:rPr>
              <a:t>water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projects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this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state.“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Calibri"/>
              <a:cs typeface="Calibri"/>
            </a:endParaRPr>
          </a:p>
          <a:p>
            <a:pPr marL="2763520">
              <a:lnSpc>
                <a:spcPts val="2380"/>
              </a:lnSpc>
              <a:spcBef>
                <a:spcPts val="5"/>
              </a:spcBef>
            </a:pPr>
            <a:r>
              <a:rPr sz="2000" b="1" dirty="0">
                <a:solidFill>
                  <a:srgbClr val="00AF50"/>
                </a:solidFill>
                <a:latin typeface="Segoe UI Symbol"/>
                <a:cs typeface="Segoe UI Symbol"/>
              </a:rPr>
              <a:t>TEXAS</a:t>
            </a:r>
            <a:r>
              <a:rPr sz="2000" b="1" spc="-70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Segoe UI Symbol"/>
                <a:cs typeface="Segoe UI Symbol"/>
              </a:rPr>
              <a:t>VOTERS</a:t>
            </a:r>
            <a:r>
              <a:rPr sz="2000" b="1" spc="-65" dirty="0">
                <a:solidFill>
                  <a:srgbClr val="00AF50"/>
                </a:solidFill>
                <a:latin typeface="Segoe UI Symbol"/>
                <a:cs typeface="Segoe UI Symbol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Segoe UI Symbol"/>
                <a:cs typeface="Segoe UI Symbol"/>
              </a:rPr>
              <a:t>APPROVED</a:t>
            </a:r>
            <a:endParaRPr sz="2000">
              <a:latin typeface="Segoe UI Symbol"/>
              <a:cs typeface="Segoe UI Symbol"/>
            </a:endParaRPr>
          </a:p>
          <a:p>
            <a:pPr marL="3947160" indent="-260350">
              <a:lnSpc>
                <a:spcPts val="2380"/>
              </a:lnSpc>
              <a:buChar char="✓"/>
              <a:tabLst>
                <a:tab pos="3947160" algn="l"/>
              </a:tabLst>
            </a:pPr>
            <a:r>
              <a:rPr sz="2000" b="1" dirty="0">
                <a:solidFill>
                  <a:srgbClr val="00AF50"/>
                </a:solidFill>
                <a:latin typeface="Segoe UI Symbol"/>
                <a:cs typeface="Segoe UI Symbol"/>
              </a:rPr>
              <a:t>78%</a:t>
            </a:r>
            <a:r>
              <a:rPr sz="2000" b="1" spc="-25" dirty="0">
                <a:solidFill>
                  <a:srgbClr val="00AF50"/>
                </a:solidFill>
                <a:latin typeface="Segoe UI Symbol"/>
                <a:cs typeface="Segoe UI Symbol"/>
              </a:rPr>
              <a:t> YES</a:t>
            </a:r>
            <a:endParaRPr sz="2000">
              <a:latin typeface="Segoe UI Symbol"/>
              <a:cs typeface="Segoe UI Symbol"/>
            </a:endParaRPr>
          </a:p>
          <a:p>
            <a:pPr marL="332105" indent="-256540" algn="just">
              <a:lnSpc>
                <a:spcPct val="100000"/>
              </a:lnSpc>
              <a:spcBef>
                <a:spcPts val="1505"/>
              </a:spcBef>
              <a:buFont typeface="Wingdings"/>
              <a:buChar char=""/>
              <a:tabLst>
                <a:tab pos="332105" algn="l"/>
              </a:tabLst>
            </a:pP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Senate</a:t>
            </a:r>
            <a:r>
              <a:rPr sz="1700" spc="-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Bill</a:t>
            </a:r>
            <a:r>
              <a:rPr sz="1700" spc="-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02327"/>
                </a:solidFill>
                <a:latin typeface="Calibri"/>
                <a:cs typeface="Calibri"/>
              </a:rPr>
              <a:t>28</a:t>
            </a:r>
            <a:endParaRPr sz="1700">
              <a:latin typeface="Calibri"/>
              <a:cs typeface="Calibri"/>
            </a:endParaRPr>
          </a:p>
          <a:p>
            <a:pPr marL="633730" marR="164465" lvl="1" indent="-215265" algn="just">
              <a:lnSpc>
                <a:spcPts val="1630"/>
              </a:lnSpc>
              <a:spcBef>
                <a:spcPts val="395"/>
              </a:spcBef>
              <a:buFont typeface="Arial"/>
              <a:buChar char="•"/>
              <a:tabLst>
                <a:tab pos="633730" algn="l"/>
              </a:tabLst>
            </a:pP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Created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the Texas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7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Fund,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 New</a:t>
            </a:r>
            <a:r>
              <a:rPr sz="17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7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5" dirty="0">
                <a:solidFill>
                  <a:srgbClr val="202327"/>
                </a:solidFill>
                <a:latin typeface="Calibri"/>
                <a:cs typeface="Calibri"/>
              </a:rPr>
              <a:t>Supply</a:t>
            </a:r>
            <a:r>
              <a:rPr sz="1700" spc="-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for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Texas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Fund,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and</a:t>
            </a:r>
            <a:r>
              <a:rPr sz="1700" spc="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Statewide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700" spc="-4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5" dirty="0">
                <a:solidFill>
                  <a:srgbClr val="202327"/>
                </a:solidFill>
                <a:latin typeface="Calibri"/>
                <a:cs typeface="Calibri"/>
              </a:rPr>
              <a:t>Public</a:t>
            </a:r>
            <a:r>
              <a:rPr sz="1700" spc="-7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Awareness</a:t>
            </a:r>
            <a:r>
              <a:rPr sz="1700" spc="-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Account.</a:t>
            </a:r>
            <a:endParaRPr sz="1700">
              <a:latin typeface="Calibri"/>
              <a:cs typeface="Calibri"/>
            </a:endParaRPr>
          </a:p>
          <a:p>
            <a:pPr marL="332105" indent="-256540" algn="just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332105" algn="l"/>
              </a:tabLst>
            </a:pP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Senate</a:t>
            </a:r>
            <a:r>
              <a:rPr sz="1700" spc="-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Bill</a:t>
            </a:r>
            <a:r>
              <a:rPr sz="1700" spc="-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02327"/>
                </a:solidFill>
                <a:latin typeface="Calibri"/>
                <a:cs typeface="Calibri"/>
              </a:rPr>
              <a:t>30</a:t>
            </a:r>
            <a:endParaRPr sz="1700">
              <a:latin typeface="Calibri"/>
              <a:cs typeface="Calibri"/>
            </a:endParaRPr>
          </a:p>
          <a:p>
            <a:pPr marL="633095" marR="213995" lvl="1" indent="-215265" algn="just">
              <a:lnSpc>
                <a:spcPts val="1630"/>
              </a:lnSpc>
              <a:spcBef>
                <a:spcPts val="395"/>
              </a:spcBef>
              <a:buFont typeface="Arial"/>
              <a:buChar char="•"/>
              <a:tabLst>
                <a:tab pos="633095" algn="l"/>
              </a:tabLst>
            </a:pP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Authorized</a:t>
            </a:r>
            <a:r>
              <a:rPr sz="17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85" dirty="0">
                <a:solidFill>
                  <a:srgbClr val="202327"/>
                </a:solidFill>
                <a:latin typeface="Calibri"/>
                <a:cs typeface="Calibri"/>
              </a:rPr>
              <a:t>a</a:t>
            </a:r>
            <a:r>
              <a:rPr sz="1700" spc="6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one-time,</a:t>
            </a:r>
            <a:r>
              <a:rPr sz="17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b="1" spc="10" dirty="0">
                <a:solidFill>
                  <a:srgbClr val="202327"/>
                </a:solidFill>
                <a:latin typeface="Calibri"/>
                <a:cs typeface="Calibri"/>
              </a:rPr>
              <a:t>$1</a:t>
            </a:r>
            <a:r>
              <a:rPr sz="1700" b="1" spc="7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b="1" spc="65" dirty="0">
                <a:solidFill>
                  <a:srgbClr val="202327"/>
                </a:solidFill>
                <a:latin typeface="Calibri"/>
                <a:cs typeface="Calibri"/>
              </a:rPr>
              <a:t>billion</a:t>
            </a:r>
            <a:r>
              <a:rPr sz="1700" b="1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supplemental</a:t>
            </a:r>
            <a:r>
              <a:rPr sz="17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appropriation</a:t>
            </a:r>
            <a:r>
              <a:rPr sz="17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of</a:t>
            </a: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general</a:t>
            </a:r>
            <a:r>
              <a:rPr sz="1700" spc="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revenue</a:t>
            </a:r>
            <a:r>
              <a:rPr sz="17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02327"/>
                </a:solidFill>
                <a:latin typeface="Calibri"/>
                <a:cs typeface="Calibri"/>
              </a:rPr>
              <a:t>to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7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Texas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 Water</a:t>
            </a:r>
            <a:r>
              <a:rPr sz="17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Fund,</a:t>
            </a:r>
            <a:r>
              <a:rPr sz="17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contingent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on</a:t>
            </a:r>
            <a:r>
              <a:rPr sz="1700" spc="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45" dirty="0">
                <a:solidFill>
                  <a:srgbClr val="202327"/>
                </a:solidFill>
                <a:latin typeface="Calibri"/>
                <a:cs typeface="Calibri"/>
              </a:rPr>
              <a:t>enactment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of</a:t>
            </a:r>
            <a:r>
              <a:rPr sz="17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40" dirty="0">
                <a:solidFill>
                  <a:srgbClr val="202327"/>
                </a:solidFill>
                <a:latin typeface="Calibri"/>
                <a:cs typeface="Calibri"/>
              </a:rPr>
              <a:t>SB</a:t>
            </a:r>
            <a:r>
              <a:rPr sz="17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28</a:t>
            </a:r>
            <a:r>
              <a:rPr sz="17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and</a:t>
            </a:r>
            <a:r>
              <a:rPr sz="17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approval</a:t>
            </a:r>
            <a:r>
              <a:rPr sz="1700" spc="-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of</a:t>
            </a:r>
            <a:r>
              <a:rPr sz="17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95" dirty="0">
                <a:solidFill>
                  <a:srgbClr val="202327"/>
                </a:solidFill>
                <a:latin typeface="Calibri"/>
                <a:cs typeface="Calibri"/>
              </a:rPr>
              <a:t>SJR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 75</a:t>
            </a:r>
            <a:r>
              <a:rPr sz="17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02327"/>
                </a:solidFill>
                <a:latin typeface="Calibri"/>
                <a:cs typeface="Calibri"/>
              </a:rPr>
              <a:t>by 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voters.</a:t>
            </a:r>
            <a:endParaRPr sz="1700">
              <a:latin typeface="Calibri"/>
              <a:cs typeface="Calibri"/>
            </a:endParaRPr>
          </a:p>
          <a:p>
            <a:pPr marL="332105" indent="-256540" algn="just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332105" algn="l"/>
              </a:tabLst>
            </a:pP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Senate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Joint</a:t>
            </a:r>
            <a:r>
              <a:rPr sz="17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Resolution</a:t>
            </a:r>
            <a:r>
              <a:rPr sz="1700" spc="-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02327"/>
                </a:solidFill>
                <a:latin typeface="Calibri"/>
                <a:cs typeface="Calibri"/>
              </a:rPr>
              <a:t>75</a:t>
            </a:r>
            <a:endParaRPr sz="1700">
              <a:latin typeface="Calibri"/>
              <a:cs typeface="Calibri"/>
            </a:endParaRPr>
          </a:p>
          <a:p>
            <a:pPr marL="633095" marR="618490" lvl="1" indent="-215265">
              <a:lnSpc>
                <a:spcPts val="1630"/>
              </a:lnSpc>
              <a:spcBef>
                <a:spcPts val="395"/>
              </a:spcBef>
              <a:buFont typeface="Arial"/>
              <a:buChar char="•"/>
              <a:tabLst>
                <a:tab pos="633095" algn="l"/>
              </a:tabLst>
            </a:pP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Proposed</a:t>
            </a:r>
            <a:r>
              <a:rPr sz="17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constitutional</a:t>
            </a: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45" dirty="0">
                <a:solidFill>
                  <a:srgbClr val="202327"/>
                </a:solidFill>
                <a:latin typeface="Calibri"/>
                <a:cs typeface="Calibri"/>
              </a:rPr>
              <a:t>amendment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creating</a:t>
            </a: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700" spc="8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Texas</a:t>
            </a:r>
            <a:r>
              <a:rPr sz="1700" spc="6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Fund</a:t>
            </a:r>
            <a:r>
              <a:rPr sz="1700" spc="8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to</a:t>
            </a:r>
            <a:r>
              <a:rPr sz="1700" spc="7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85" dirty="0">
                <a:solidFill>
                  <a:srgbClr val="202327"/>
                </a:solidFill>
                <a:latin typeface="Calibri"/>
                <a:cs typeface="Calibri"/>
              </a:rPr>
              <a:t>assist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02327"/>
                </a:solidFill>
                <a:latin typeface="Calibri"/>
                <a:cs typeface="Calibri"/>
              </a:rPr>
              <a:t>in </a:t>
            </a:r>
            <a:r>
              <a:rPr sz="1700" spc="45" dirty="0">
                <a:solidFill>
                  <a:srgbClr val="202327"/>
                </a:solidFill>
                <a:latin typeface="Calibri"/>
                <a:cs typeface="Calibri"/>
              </a:rPr>
              <a:t>financing</a:t>
            </a:r>
            <a:r>
              <a:rPr sz="1700" spc="-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700" spc="-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45" dirty="0">
                <a:solidFill>
                  <a:srgbClr val="202327"/>
                </a:solidFill>
                <a:latin typeface="Calibri"/>
                <a:cs typeface="Calibri"/>
              </a:rPr>
              <a:t>projects</a:t>
            </a:r>
            <a:r>
              <a:rPr sz="1700" spc="-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in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02327"/>
                </a:solidFill>
                <a:latin typeface="Calibri"/>
                <a:cs typeface="Calibri"/>
              </a:rPr>
              <a:t>Texas</a:t>
            </a:r>
            <a:endParaRPr sz="1700">
              <a:latin typeface="Calibri"/>
              <a:cs typeface="Calibri"/>
            </a:endParaRPr>
          </a:p>
          <a:p>
            <a:pPr marL="633095" marR="252729" lvl="1" indent="-215265">
              <a:lnSpc>
                <a:spcPts val="1630"/>
              </a:lnSpc>
              <a:spcBef>
                <a:spcPts val="409"/>
              </a:spcBef>
              <a:buFont typeface="Arial"/>
              <a:buChar char="•"/>
              <a:tabLst>
                <a:tab pos="633095" algn="l"/>
              </a:tabLst>
            </a:pP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Directed</a:t>
            </a:r>
            <a:r>
              <a:rPr sz="17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7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TWDB</a:t>
            </a:r>
            <a:r>
              <a:rPr sz="17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to</a:t>
            </a:r>
            <a:r>
              <a:rPr sz="1700" spc="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allocate</a:t>
            </a:r>
            <a:r>
              <a:rPr sz="17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no</a:t>
            </a:r>
            <a:r>
              <a:rPr sz="1700" spc="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5" dirty="0">
                <a:solidFill>
                  <a:srgbClr val="202327"/>
                </a:solidFill>
                <a:latin typeface="Calibri"/>
                <a:cs typeface="Calibri"/>
              </a:rPr>
              <a:t>less</a:t>
            </a:r>
            <a:r>
              <a:rPr sz="17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than</a:t>
            </a:r>
            <a:r>
              <a:rPr sz="1700" spc="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25</a:t>
            </a:r>
            <a:r>
              <a:rPr sz="1700" spc="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percent</a:t>
            </a:r>
            <a:r>
              <a:rPr sz="17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to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7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50" dirty="0">
                <a:solidFill>
                  <a:srgbClr val="202327"/>
                </a:solidFill>
                <a:latin typeface="Calibri"/>
                <a:cs typeface="Calibri"/>
              </a:rPr>
              <a:t>New</a:t>
            </a:r>
            <a:r>
              <a:rPr sz="17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7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5" dirty="0">
                <a:solidFill>
                  <a:srgbClr val="202327"/>
                </a:solidFill>
                <a:latin typeface="Calibri"/>
                <a:cs typeface="Calibri"/>
              </a:rPr>
              <a:t>Supply</a:t>
            </a:r>
            <a:r>
              <a:rPr sz="17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02327"/>
                </a:solidFill>
                <a:latin typeface="Calibri"/>
                <a:cs typeface="Calibri"/>
              </a:rPr>
              <a:t>for </a:t>
            </a:r>
            <a:r>
              <a:rPr sz="1700" dirty="0">
                <a:solidFill>
                  <a:srgbClr val="202327"/>
                </a:solidFill>
                <a:latin typeface="Calibri"/>
                <a:cs typeface="Calibri"/>
              </a:rPr>
              <a:t>Texas</a:t>
            </a:r>
            <a:r>
              <a:rPr sz="17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spc="60" dirty="0">
                <a:solidFill>
                  <a:srgbClr val="202327"/>
                </a:solidFill>
                <a:latin typeface="Calibri"/>
                <a:cs typeface="Calibri"/>
              </a:rPr>
              <a:t>Fund</a:t>
            </a:r>
            <a:r>
              <a:rPr sz="1700" spc="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202327"/>
                </a:solidFill>
                <a:latin typeface="Calibri"/>
                <a:cs typeface="Calibri"/>
              </a:rPr>
              <a:t>($250</a:t>
            </a:r>
            <a:r>
              <a:rPr sz="1700" b="1" spc="6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700" b="1" spc="45" dirty="0">
                <a:solidFill>
                  <a:srgbClr val="202327"/>
                </a:solidFill>
                <a:latin typeface="Calibri"/>
                <a:cs typeface="Calibri"/>
              </a:rPr>
              <a:t>million).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43244"/>
            <a:ext cx="12191998" cy="853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52" y="6324600"/>
            <a:ext cx="1272539" cy="4312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212" rIns="0" bIns="0" rtlCol="0">
            <a:spAutoFit/>
          </a:bodyPr>
          <a:lstStyle/>
          <a:p>
            <a:pPr marL="235458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Texas</a:t>
            </a:r>
            <a:r>
              <a:rPr sz="3300" spc="-40" dirty="0"/>
              <a:t> </a:t>
            </a:r>
            <a:r>
              <a:rPr sz="3300" dirty="0"/>
              <a:t>Water</a:t>
            </a:r>
            <a:r>
              <a:rPr sz="3300" spc="-35" dirty="0"/>
              <a:t> </a:t>
            </a:r>
            <a:r>
              <a:rPr sz="3300" spc="114" dirty="0"/>
              <a:t>Fund</a:t>
            </a:r>
            <a:r>
              <a:rPr sz="3300" spc="-30" dirty="0"/>
              <a:t> </a:t>
            </a:r>
            <a:r>
              <a:rPr sz="3300" spc="160" dirty="0"/>
              <a:t>(SB</a:t>
            </a:r>
            <a:r>
              <a:rPr sz="3300" spc="-35" dirty="0"/>
              <a:t> </a:t>
            </a:r>
            <a:r>
              <a:rPr sz="3300" spc="-25" dirty="0"/>
              <a:t>28)</a:t>
            </a:r>
            <a:endParaRPr sz="33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spc="-50" dirty="0">
                <a:latin typeface="Calibri"/>
                <a:cs typeface="Calibri"/>
              </a:rPr>
              <a:t>9</a:t>
            </a:fld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8913" y="1136604"/>
            <a:ext cx="8657590" cy="465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69875" algn="l"/>
              </a:tabLst>
            </a:pP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Allows</a:t>
            </a:r>
            <a:r>
              <a:rPr sz="1500" spc="-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500" spc="-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TWDB</a:t>
            </a:r>
            <a:r>
              <a:rPr sz="1500" spc="-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to</a:t>
            </a:r>
            <a:r>
              <a:rPr sz="1500" spc="-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transfer</a:t>
            </a:r>
            <a:r>
              <a:rPr sz="1500" spc="-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money</a:t>
            </a:r>
            <a:r>
              <a:rPr sz="15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to</a:t>
            </a:r>
            <a:r>
              <a:rPr sz="1500" spc="-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certain</a:t>
            </a:r>
            <a:r>
              <a:rPr sz="15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existing</a:t>
            </a:r>
            <a:r>
              <a:rPr sz="1500" spc="-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TWDB</a:t>
            </a:r>
            <a:r>
              <a:rPr sz="15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financial</a:t>
            </a:r>
            <a:r>
              <a:rPr sz="1500" spc="-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assistance</a:t>
            </a:r>
            <a:r>
              <a:rPr sz="1500" spc="-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programs.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40"/>
              </a:spcBef>
              <a:buClr>
                <a:srgbClr val="202327"/>
              </a:buClr>
              <a:buFont typeface="Wingdings"/>
              <a:buChar char=""/>
            </a:pPr>
            <a:endParaRPr sz="15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Wingdings"/>
              <a:buChar char=""/>
              <a:tabLst>
                <a:tab pos="269875" algn="l"/>
              </a:tabLst>
            </a:pP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TWDB</a:t>
            </a:r>
            <a:r>
              <a:rPr sz="1500" spc="-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must</a:t>
            </a:r>
            <a:r>
              <a:rPr sz="1500" spc="-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ensure</a:t>
            </a:r>
            <a:r>
              <a:rPr sz="1500" spc="-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that</a:t>
            </a:r>
            <a:r>
              <a:rPr sz="1500" spc="-5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a</a:t>
            </a:r>
            <a:r>
              <a:rPr sz="15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portion</a:t>
            </a:r>
            <a:r>
              <a:rPr sz="1500" spc="-4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of</a:t>
            </a:r>
            <a:r>
              <a:rPr sz="15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500" spc="-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money</a:t>
            </a:r>
            <a:r>
              <a:rPr sz="15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is</a:t>
            </a:r>
            <a:r>
              <a:rPr sz="1500" spc="-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used</a:t>
            </a:r>
            <a:r>
              <a:rPr sz="1500" spc="-20" dirty="0">
                <a:solidFill>
                  <a:srgbClr val="202327"/>
                </a:solidFill>
                <a:latin typeface="Calibri"/>
                <a:cs typeface="Calibri"/>
              </a:rPr>
              <a:t> for:</a:t>
            </a:r>
            <a:endParaRPr sz="1500">
              <a:latin typeface="Calibri"/>
              <a:cs typeface="Calibri"/>
            </a:endParaRPr>
          </a:p>
          <a:p>
            <a:pPr marL="870585" marR="922019" lvl="1" indent="-257810">
              <a:lnSpc>
                <a:spcPct val="106700"/>
              </a:lnSpc>
              <a:spcBef>
                <a:spcPts val="370"/>
              </a:spcBef>
              <a:buFont typeface="Symbol"/>
              <a:buChar char=""/>
              <a:tabLst>
                <a:tab pos="870585" algn="l"/>
              </a:tabLst>
            </a:pP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5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infrastructure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projects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for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rural</a:t>
            </a:r>
            <a:r>
              <a:rPr sz="1500" spc="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political</a:t>
            </a:r>
            <a:r>
              <a:rPr sz="1500" spc="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subdivisions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and</a:t>
            </a:r>
            <a:r>
              <a:rPr sz="1500" spc="45" dirty="0">
                <a:solidFill>
                  <a:srgbClr val="202327"/>
                </a:solidFill>
                <a:latin typeface="Calibri"/>
                <a:cs typeface="Calibri"/>
              </a:rPr>
              <a:t> municipalities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 with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202327"/>
                </a:solidFill>
                <a:latin typeface="Calibri"/>
                <a:cs typeface="Calibri"/>
              </a:rPr>
              <a:t>a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population</a:t>
            </a:r>
            <a:r>
              <a:rPr sz="15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of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90" dirty="0">
                <a:solidFill>
                  <a:srgbClr val="202327"/>
                </a:solidFill>
                <a:latin typeface="Calibri"/>
                <a:cs typeface="Calibri"/>
              </a:rPr>
              <a:t>less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than</a:t>
            </a:r>
            <a:r>
              <a:rPr sz="1500" spc="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150,000</a:t>
            </a:r>
            <a:endParaRPr sz="1500">
              <a:latin typeface="Calibri"/>
              <a:cs typeface="Calibri"/>
            </a:endParaRPr>
          </a:p>
          <a:p>
            <a:pPr marL="870585" lvl="1" indent="-257810">
              <a:lnSpc>
                <a:spcPct val="100000"/>
              </a:lnSpc>
              <a:spcBef>
                <a:spcPts val="495"/>
              </a:spcBef>
              <a:buFont typeface="Symbol"/>
              <a:buChar char=""/>
              <a:tabLst>
                <a:tab pos="870585" algn="l"/>
              </a:tabLst>
            </a:pP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projects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 for</a:t>
            </a:r>
            <a:r>
              <a:rPr sz="15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which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all</a:t>
            </a:r>
            <a:r>
              <a:rPr sz="15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required state</a:t>
            </a:r>
            <a:r>
              <a:rPr sz="1500" spc="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or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federal</a:t>
            </a:r>
            <a:r>
              <a:rPr sz="15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permitting</a:t>
            </a:r>
            <a:r>
              <a:rPr sz="1500" spc="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85" dirty="0">
                <a:solidFill>
                  <a:srgbClr val="202327"/>
                </a:solidFill>
                <a:latin typeface="Calibri"/>
                <a:cs typeface="Calibri"/>
              </a:rPr>
              <a:t>has</a:t>
            </a:r>
            <a:r>
              <a:rPr sz="15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been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202327"/>
                </a:solidFill>
                <a:latin typeface="Calibri"/>
                <a:cs typeface="Calibri"/>
              </a:rPr>
              <a:t>substantially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completed</a:t>
            </a:r>
            <a:endParaRPr sz="1500">
              <a:latin typeface="Calibri"/>
              <a:cs typeface="Calibri"/>
            </a:endParaRPr>
          </a:p>
          <a:p>
            <a:pPr marL="870585" lvl="1" indent="-257810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870585" algn="l"/>
              </a:tabLst>
            </a:pP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500" spc="24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conservation</a:t>
            </a:r>
            <a:r>
              <a:rPr sz="1500" spc="20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strategies</a:t>
            </a:r>
            <a:endParaRPr sz="1500">
              <a:latin typeface="Calibri"/>
              <a:cs typeface="Calibri"/>
            </a:endParaRPr>
          </a:p>
          <a:p>
            <a:pPr marL="870585" lvl="1" indent="-257810">
              <a:lnSpc>
                <a:spcPct val="100000"/>
              </a:lnSpc>
              <a:spcBef>
                <a:spcPts val="490"/>
              </a:spcBef>
              <a:buFont typeface="Symbol"/>
              <a:buChar char=""/>
              <a:tabLst>
                <a:tab pos="870585" algn="l"/>
              </a:tabLst>
            </a:pP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90" dirty="0">
                <a:solidFill>
                  <a:srgbClr val="202327"/>
                </a:solidFill>
                <a:latin typeface="Calibri"/>
                <a:cs typeface="Calibri"/>
              </a:rPr>
              <a:t>loss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mitigation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projects</a:t>
            </a:r>
            <a:endParaRPr sz="1500">
              <a:latin typeface="Calibri"/>
              <a:cs typeface="Calibri"/>
            </a:endParaRPr>
          </a:p>
          <a:p>
            <a:pPr marL="870585" lvl="1" indent="-257810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870585" algn="l"/>
              </a:tabLst>
            </a:pP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5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statewide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202327"/>
                </a:solidFill>
                <a:latin typeface="Calibri"/>
                <a:cs typeface="Calibri"/>
              </a:rPr>
              <a:t>public</a:t>
            </a:r>
            <a:r>
              <a:rPr sz="1500" spc="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awareness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program</a:t>
            </a:r>
            <a:endParaRPr sz="15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880"/>
              </a:spcBef>
              <a:buClr>
                <a:srgbClr val="202327"/>
              </a:buClr>
              <a:buFont typeface="Symbol"/>
              <a:buChar char=""/>
            </a:pPr>
            <a:endParaRPr sz="1500">
              <a:latin typeface="Calibri"/>
              <a:cs typeface="Calibri"/>
            </a:endParaRPr>
          </a:p>
          <a:p>
            <a:pPr marL="269875" marR="5080" indent="-257810">
              <a:lnSpc>
                <a:spcPct val="100000"/>
              </a:lnSpc>
              <a:buFont typeface="Wingdings"/>
              <a:buChar char=""/>
              <a:tabLst>
                <a:tab pos="269875" algn="l"/>
              </a:tabLst>
            </a:pP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Created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to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provide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45" dirty="0">
                <a:solidFill>
                  <a:srgbClr val="202327"/>
                </a:solidFill>
                <a:latin typeface="Calibri"/>
                <a:cs typeface="Calibri"/>
              </a:rPr>
              <a:t>financial</a:t>
            </a:r>
            <a:r>
              <a:rPr sz="15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75" dirty="0">
                <a:solidFill>
                  <a:srgbClr val="202327"/>
                </a:solidFill>
                <a:latin typeface="Calibri"/>
                <a:cs typeface="Calibri"/>
              </a:rPr>
              <a:t>assistance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 to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develop</a:t>
            </a:r>
            <a:r>
              <a:rPr sz="1500" spc="-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500" spc="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supply</a:t>
            </a:r>
            <a:r>
              <a:rPr sz="15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projects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that</a:t>
            </a:r>
            <a:r>
              <a:rPr sz="1500" spc="4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create</a:t>
            </a:r>
            <a:r>
              <a:rPr sz="1500" spc="3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u="sng" spc="10" dirty="0">
                <a:solidFill>
                  <a:srgbClr val="202327"/>
                </a:solidFill>
                <a:uFill>
                  <a:solidFill>
                    <a:srgbClr val="202327"/>
                  </a:solidFill>
                </a:uFill>
                <a:latin typeface="Calibri"/>
                <a:cs typeface="Calibri"/>
              </a:rPr>
              <a:t>new</a:t>
            </a:r>
            <a:r>
              <a:rPr sz="1500" u="sng" spc="5" dirty="0">
                <a:solidFill>
                  <a:srgbClr val="202327"/>
                </a:solidFill>
                <a:uFill>
                  <a:solidFill>
                    <a:srgbClr val="202327"/>
                  </a:solidFill>
                </a:uFill>
                <a:latin typeface="Calibri"/>
                <a:cs typeface="Calibri"/>
              </a:rPr>
              <a:t> </a:t>
            </a:r>
            <a:r>
              <a:rPr sz="1500" u="sng" spc="10" dirty="0">
                <a:solidFill>
                  <a:srgbClr val="202327"/>
                </a:solidFill>
                <a:uFill>
                  <a:solidFill>
                    <a:srgbClr val="202327"/>
                  </a:solidFill>
                </a:uFill>
                <a:latin typeface="Calibri"/>
                <a:cs typeface="Calibri"/>
              </a:rPr>
              <a:t>water</a:t>
            </a:r>
            <a:r>
              <a:rPr sz="1500" u="sng" spc="20" dirty="0">
                <a:solidFill>
                  <a:srgbClr val="202327"/>
                </a:solidFill>
                <a:uFill>
                  <a:solidFill>
                    <a:srgbClr val="202327"/>
                  </a:solidFill>
                </a:uFill>
                <a:latin typeface="Calibri"/>
                <a:cs typeface="Calibri"/>
              </a:rPr>
              <a:t> </a:t>
            </a:r>
            <a:r>
              <a:rPr sz="1500" u="sng" spc="60" dirty="0">
                <a:solidFill>
                  <a:srgbClr val="202327"/>
                </a:solidFill>
                <a:uFill>
                  <a:solidFill>
                    <a:srgbClr val="202327"/>
                  </a:solidFill>
                </a:uFill>
                <a:latin typeface="Calibri"/>
                <a:cs typeface="Calibri"/>
              </a:rPr>
              <a:t>sources</a:t>
            </a:r>
            <a:r>
              <a:rPr sz="1500" u="none" spc="6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u="none" dirty="0">
                <a:solidFill>
                  <a:srgbClr val="202327"/>
                </a:solidFill>
                <a:latin typeface="Calibri"/>
                <a:cs typeface="Calibri"/>
              </a:rPr>
              <a:t>for</a:t>
            </a:r>
            <a:r>
              <a:rPr sz="1500" u="none" spc="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u="none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500" u="none" spc="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u="none" dirty="0">
                <a:solidFill>
                  <a:srgbClr val="202327"/>
                </a:solidFill>
                <a:latin typeface="Calibri"/>
                <a:cs typeface="Calibri"/>
              </a:rPr>
              <a:t>state,</a:t>
            </a:r>
            <a:r>
              <a:rPr sz="1500" u="none" spc="4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u="none" spc="-10" dirty="0">
                <a:solidFill>
                  <a:srgbClr val="202327"/>
                </a:solidFill>
                <a:latin typeface="Calibri"/>
                <a:cs typeface="Calibri"/>
              </a:rPr>
              <a:t>including</a:t>
            </a:r>
            <a:endParaRPr sz="1500">
              <a:latin typeface="Calibri"/>
              <a:cs typeface="Calibri"/>
            </a:endParaRPr>
          </a:p>
          <a:p>
            <a:pPr marL="568325" indent="-21272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568325" algn="l"/>
              </a:tabLst>
            </a:pP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desalination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projects,</a:t>
            </a:r>
            <a:r>
              <a:rPr sz="1500" spc="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including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marine</a:t>
            </a:r>
            <a:r>
              <a:rPr sz="1500" spc="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and</a:t>
            </a:r>
            <a:r>
              <a:rPr sz="1500" spc="6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brackish</a:t>
            </a:r>
            <a:r>
              <a:rPr sz="1500" spc="5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500" spc="6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desalination</a:t>
            </a:r>
            <a:endParaRPr sz="1500">
              <a:latin typeface="Calibri"/>
              <a:cs typeface="Calibri"/>
            </a:endParaRPr>
          </a:p>
          <a:p>
            <a:pPr marL="568325" indent="-21272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568325" algn="l"/>
              </a:tabLst>
            </a:pP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produced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500" spc="3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treatment</a:t>
            </a:r>
            <a:r>
              <a:rPr sz="1500" spc="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projects</a:t>
            </a:r>
            <a:endParaRPr sz="1500">
              <a:latin typeface="Calibri"/>
              <a:cs typeface="Calibri"/>
            </a:endParaRPr>
          </a:p>
          <a:p>
            <a:pPr marL="568325" indent="-21272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568325" algn="l"/>
              </a:tabLst>
            </a:pP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aquifer</a:t>
            </a:r>
            <a:r>
              <a:rPr sz="1500" spc="8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storage</a:t>
            </a:r>
            <a:r>
              <a:rPr sz="1500" spc="9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0" dirty="0">
                <a:solidFill>
                  <a:srgbClr val="202327"/>
                </a:solidFill>
                <a:latin typeface="Calibri"/>
                <a:cs typeface="Calibri"/>
              </a:rPr>
              <a:t>and</a:t>
            </a:r>
            <a:r>
              <a:rPr sz="1500" spc="9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recovery</a:t>
            </a:r>
            <a:r>
              <a:rPr sz="1500" spc="2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projects</a:t>
            </a:r>
            <a:endParaRPr sz="1500">
              <a:latin typeface="Calibri"/>
              <a:cs typeface="Calibri"/>
            </a:endParaRPr>
          </a:p>
          <a:p>
            <a:pPr marL="568960" marR="604520" indent="-21336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568960" algn="l"/>
              </a:tabLst>
            </a:pP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the</a:t>
            </a:r>
            <a:r>
              <a:rPr sz="15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development</a:t>
            </a:r>
            <a:r>
              <a:rPr sz="1500" spc="-4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of</a:t>
            </a:r>
            <a:r>
              <a:rPr sz="15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infrastructure</a:t>
            </a:r>
            <a:r>
              <a:rPr sz="15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to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transport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02327"/>
                </a:solidFill>
                <a:latin typeface="Calibri"/>
                <a:cs typeface="Calibri"/>
              </a:rPr>
              <a:t>water</a:t>
            </a:r>
            <a:r>
              <a:rPr sz="15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that</a:t>
            </a:r>
            <a:r>
              <a:rPr sz="1500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70" dirty="0">
                <a:solidFill>
                  <a:srgbClr val="202327"/>
                </a:solidFill>
                <a:latin typeface="Calibri"/>
                <a:cs typeface="Calibri"/>
              </a:rPr>
              <a:t>is</a:t>
            </a:r>
            <a:r>
              <a:rPr sz="1500" spc="-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55" dirty="0">
                <a:solidFill>
                  <a:srgbClr val="202327"/>
                </a:solidFill>
                <a:latin typeface="Calibri"/>
                <a:cs typeface="Calibri"/>
              </a:rPr>
              <a:t>made</a:t>
            </a:r>
            <a:r>
              <a:rPr sz="15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available</a:t>
            </a:r>
            <a:r>
              <a:rPr sz="15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by</a:t>
            </a:r>
            <a:r>
              <a:rPr sz="15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these</a:t>
            </a:r>
            <a:r>
              <a:rPr sz="15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20" dirty="0">
                <a:solidFill>
                  <a:srgbClr val="202327"/>
                </a:solidFill>
                <a:latin typeface="Calibri"/>
                <a:cs typeface="Calibri"/>
              </a:rPr>
              <a:t>types</a:t>
            </a:r>
            <a:r>
              <a:rPr sz="1500" spc="-15" dirty="0">
                <a:solidFill>
                  <a:srgbClr val="202327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02327"/>
                </a:solidFill>
                <a:latin typeface="Calibri"/>
                <a:cs typeface="Calibri"/>
              </a:rPr>
              <a:t>of </a:t>
            </a:r>
            <a:r>
              <a:rPr sz="1500" spc="-10" dirty="0">
                <a:solidFill>
                  <a:srgbClr val="202327"/>
                </a:solidFill>
                <a:latin typeface="Calibri"/>
                <a:cs typeface="Calibri"/>
              </a:rPr>
              <a:t>projects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2130</Words>
  <Application>Microsoft Office PowerPoint</Application>
  <PresentationFormat>Widescreen</PresentationFormat>
  <Paragraphs>347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Arial</vt:lpstr>
      <vt:lpstr>Calibri</vt:lpstr>
      <vt:lpstr>Century Gothic</vt:lpstr>
      <vt:lpstr>Old Standard TT</vt:lpstr>
      <vt:lpstr>Segoe UI Symbol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TWDB Funding Commitments</vt:lpstr>
      <vt:lpstr>Why?</vt:lpstr>
      <vt:lpstr>Illustrative Lending Rates</vt:lpstr>
      <vt:lpstr>Examples of Eligible Projects</vt:lpstr>
      <vt:lpstr>Funding Program Key Points</vt:lpstr>
      <vt:lpstr>Texas Constitutional Amendment - Proposition 6</vt:lpstr>
      <vt:lpstr>Texas Water Fund (SB 28)</vt:lpstr>
      <vt:lpstr>Program Administration</vt:lpstr>
      <vt:lpstr>State Programs</vt:lpstr>
      <vt:lpstr>PowerPoint Presentation</vt:lpstr>
      <vt:lpstr>Intended Use Plan Process</vt:lpstr>
      <vt:lpstr>Regional Water Project Development</vt:lpstr>
      <vt:lpstr>Outlays and Escrows</vt:lpstr>
      <vt:lpstr>Timelines - State Fiscal Year 2024</vt:lpstr>
      <vt:lpstr>Helpful Tip</vt:lpstr>
      <vt:lpstr>Resource Links</vt:lpstr>
      <vt:lpstr>Resource Links</vt:lpstr>
      <vt:lpstr>For more information</vt:lpstr>
      <vt:lpstr>Charging the Future: The Role of Retail in Our EV Transition</vt:lpstr>
      <vt:lpstr>Consumer Concerns with EV Charging</vt:lpstr>
      <vt:lpstr>America’s Charging Challenge</vt:lpstr>
      <vt:lpstr>Solution: More Chargers Where Consumers Want Them</vt:lpstr>
      <vt:lpstr>Strong Business Case</vt:lpstr>
      <vt:lpstr>Federal Incentives Available</vt:lpstr>
      <vt:lpstr>Which Retailers Will Benefit?</vt:lpstr>
      <vt:lpstr>CR’s Campaign to Expand Retail Charging</vt:lpstr>
      <vt:lpstr>Thank you TxETRA!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Supply and Infrastructure  Jessica N Peña Deputy Executive Administrator</dc:title>
  <dc:creator>Jessica Pena</dc:creator>
  <cp:lastModifiedBy>Mariah Sanchez</cp:lastModifiedBy>
  <cp:revision>1</cp:revision>
  <dcterms:created xsi:type="dcterms:W3CDTF">2024-08-08T18:06:36Z</dcterms:created>
  <dcterms:modified xsi:type="dcterms:W3CDTF">2024-08-08T18:12:06Z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2024-08-08T00:00:00Z</vt:filetime>
  </property>
  <property fmtid="{D5CDD505-2E9C-101B-9397-08002B2CF9AE}" pid="5" name="Producer">
    <vt:lpwstr>Adobe PDF Library 24.2.159</vt:lpwstr>
  </property>
</Properties>
</file>